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sldIdLst>
    <p:sldId id="272" r:id="rId3"/>
    <p:sldId id="271" r:id="rId4"/>
    <p:sldId id="267" r:id="rId5"/>
    <p:sldId id="283" r:id="rId6"/>
    <p:sldId id="276" r:id="rId7"/>
    <p:sldId id="291" r:id="rId8"/>
    <p:sldId id="281" r:id="rId9"/>
    <p:sldId id="270" r:id="rId10"/>
    <p:sldId id="284" r:id="rId11"/>
    <p:sldId id="282" r:id="rId12"/>
    <p:sldId id="285" r:id="rId13"/>
    <p:sldId id="287" r:id="rId14"/>
    <p:sldId id="288" r:id="rId15"/>
    <p:sldId id="290" r:id="rId16"/>
    <p:sldId id="278" r:id="rId17"/>
    <p:sldId id="279" r:id="rId18"/>
    <p:sldId id="280"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EC3"/>
    <a:srgbClr val="4A889A"/>
    <a:srgbClr val="879480"/>
    <a:srgbClr val="FFFFE2"/>
    <a:srgbClr val="919281"/>
    <a:srgbClr val="E8CF6F"/>
    <a:srgbClr val="5F62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157" autoAdjust="0"/>
  </p:normalViewPr>
  <p:slideViewPr>
    <p:cSldViewPr snapToGrid="0">
      <p:cViewPr varScale="1">
        <p:scale>
          <a:sx n="76" d="100"/>
          <a:sy n="76" d="100"/>
        </p:scale>
        <p:origin x="9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ED575D-9974-4F88-9018-2B53F99FBD3B}" type="datetimeFigureOut">
              <a:rPr lang="en-IN" smtClean="0"/>
              <a:t>01-03-2024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A4EE8-201E-4809-A8B9-37A4AC7B4F72}" type="slidenum">
              <a:rPr lang="en-IN" smtClean="0"/>
              <a:t>‹#›</a:t>
            </a:fld>
            <a:endParaRPr lang="en-IN"/>
          </a:p>
        </p:txBody>
      </p:sp>
    </p:spTree>
    <p:extLst>
      <p:ext uri="{BB962C8B-B14F-4D97-AF65-F5344CB8AC3E}">
        <p14:creationId xmlns:p14="http://schemas.microsoft.com/office/powerpoint/2010/main" val="3344622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This book was written in the context of the battlefield of Kurukshetra, where, a great war was about to begin, between 2 brothers for the throne. The Gita is Krishna's counsel to Arjuna on his duties as a warrior, emphasizing the importance of following one's dharma. </a:t>
            </a:r>
          </a:p>
          <a:p>
            <a:endParaRPr lang="en-US" b="0" i="0" dirty="0">
              <a:solidFill>
                <a:srgbClr val="0D0D0D"/>
              </a:solidFill>
              <a:effectLst/>
              <a:latin typeface="Söhne"/>
            </a:endParaRPr>
          </a:p>
          <a:p>
            <a:r>
              <a:rPr lang="en-US" b="0" i="0" dirty="0">
                <a:solidFill>
                  <a:srgbClr val="0D0D0D"/>
                </a:solidFill>
                <a:effectLst/>
                <a:latin typeface="Söhne"/>
              </a:rPr>
              <a:t>This book talks about Dharma, showing a path of how to live life in a righteous way, and it also tells us how to connect to consciousness from within. This is why it matters to me.</a:t>
            </a:r>
            <a:endParaRPr lang="en-IN" dirty="0"/>
          </a:p>
        </p:txBody>
      </p:sp>
      <p:sp>
        <p:nvSpPr>
          <p:cNvPr id="4" name="Slide Number Placeholder 3"/>
          <p:cNvSpPr>
            <a:spLocks noGrp="1"/>
          </p:cNvSpPr>
          <p:nvPr>
            <p:ph type="sldNum" sz="quarter" idx="5"/>
          </p:nvPr>
        </p:nvSpPr>
        <p:spPr/>
        <p:txBody>
          <a:bodyPr/>
          <a:lstStyle/>
          <a:p>
            <a:fld id="{48EA4EE8-201E-4809-A8B9-37A4AC7B4F72}" type="slidenum">
              <a:rPr lang="en-IN" smtClean="0"/>
              <a:t>4</a:t>
            </a:fld>
            <a:endParaRPr lang="en-IN"/>
          </a:p>
        </p:txBody>
      </p:sp>
    </p:spTree>
    <p:extLst>
      <p:ext uri="{BB962C8B-B14F-4D97-AF65-F5344CB8AC3E}">
        <p14:creationId xmlns:p14="http://schemas.microsoft.com/office/powerpoint/2010/main" val="3740213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It emphasizes yoga, worship, and sacrifice as means to understand and connect with the supreme Brahman.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It deals with the nature of duty, the importance of renunciation, and performing actions without attachment to the fruits.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As I told before, this topic talks about the dilemma of Arjuna whether to battle with his brothers.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This topic explores the path to liberation through detachment from the senses and material objects, acting without personal desire, and the importance of wisdom and discernment in achieving freedom.</a:t>
            </a:r>
            <a:endParaRPr lang="en-IN" dirty="0">
              <a:ln w="0"/>
              <a:solidFill>
                <a:schemeClr val="tx1"/>
              </a:solidFill>
              <a:effectLst>
                <a:outerShdw blurRad="38100" dist="19050" dir="2700000" algn="tl" rotWithShape="0">
                  <a:schemeClr val="dk1">
                    <a:alpha val="40000"/>
                  </a:schemeClr>
                </a:outerShdw>
              </a:effectLst>
              <a:latin typeface="Grotesque"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This topic references to Lord Krishna's cosmic form. You want to take a look at The Cosmic Form? And let’s see what a popular person says about the cosmic form.</a:t>
            </a:r>
            <a:endParaRPr lang="en-IN" dirty="0">
              <a:ln w="0"/>
              <a:solidFill>
                <a:schemeClr val="tx1"/>
              </a:solidFill>
              <a:effectLst>
                <a:outerShdw blurRad="38100" dist="19050" dir="2700000" algn="tl" rotWithShape="0">
                  <a:schemeClr val="dk1">
                    <a:alpha val="40000"/>
                  </a:schemeClr>
                </a:outerShdw>
              </a:effectLst>
              <a:latin typeface="Grotesque" panose="020F0502020204030204" pitchFamily="34" charset="0"/>
            </a:endParaRPr>
          </a:p>
          <a:p>
            <a:endParaRPr lang="en-IN" dirty="0"/>
          </a:p>
        </p:txBody>
      </p:sp>
      <p:sp>
        <p:nvSpPr>
          <p:cNvPr id="4" name="Slide Number Placeholder 3"/>
          <p:cNvSpPr>
            <a:spLocks noGrp="1"/>
          </p:cNvSpPr>
          <p:nvPr>
            <p:ph type="sldNum" sz="quarter" idx="5"/>
          </p:nvPr>
        </p:nvSpPr>
        <p:spPr/>
        <p:txBody>
          <a:bodyPr/>
          <a:lstStyle/>
          <a:p>
            <a:fld id="{48EA4EE8-201E-4809-A8B9-37A4AC7B4F72}" type="slidenum">
              <a:rPr lang="en-IN" smtClean="0"/>
              <a:t>6</a:t>
            </a:fld>
            <a:endParaRPr lang="en-IN"/>
          </a:p>
        </p:txBody>
      </p:sp>
    </p:spTree>
    <p:extLst>
      <p:ext uri="{BB962C8B-B14F-4D97-AF65-F5344CB8AC3E}">
        <p14:creationId xmlns:p14="http://schemas.microsoft.com/office/powerpoint/2010/main" val="240443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EA4EE8-201E-4809-A8B9-37A4AC7B4F72}" type="slidenum">
              <a:rPr lang="en-IN" smtClean="0"/>
              <a:t>7</a:t>
            </a:fld>
            <a:endParaRPr lang="en-IN"/>
          </a:p>
        </p:txBody>
      </p:sp>
    </p:spTree>
    <p:extLst>
      <p:ext uri="{BB962C8B-B14F-4D97-AF65-F5344CB8AC3E}">
        <p14:creationId xmlns:p14="http://schemas.microsoft.com/office/powerpoint/2010/main" val="2341975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something funny, this is the image I’ve uploaded and trained on YOLO model and see what it predicted. Coral, Sea slug and starfish? Seriously? Maybe this model is trained more on marine animals. Last but not the least </a:t>
            </a:r>
            <a:endParaRPr lang="en-IN" dirty="0"/>
          </a:p>
        </p:txBody>
      </p:sp>
      <p:sp>
        <p:nvSpPr>
          <p:cNvPr id="4" name="Slide Number Placeholder 3"/>
          <p:cNvSpPr>
            <a:spLocks noGrp="1"/>
          </p:cNvSpPr>
          <p:nvPr>
            <p:ph type="sldNum" sz="quarter" idx="5"/>
          </p:nvPr>
        </p:nvSpPr>
        <p:spPr/>
        <p:txBody>
          <a:bodyPr/>
          <a:lstStyle/>
          <a:p>
            <a:fld id="{48EA4EE8-201E-4809-A8B9-37A4AC7B4F72}" type="slidenum">
              <a:rPr lang="en-IN" smtClean="0"/>
              <a:t>8</a:t>
            </a:fld>
            <a:endParaRPr lang="en-IN"/>
          </a:p>
        </p:txBody>
      </p:sp>
    </p:spTree>
    <p:extLst>
      <p:ext uri="{BB962C8B-B14F-4D97-AF65-F5344CB8AC3E}">
        <p14:creationId xmlns:p14="http://schemas.microsoft.com/office/powerpoint/2010/main" val="1819944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is the Supreme God of Hinduism and he says</a:t>
            </a:r>
            <a:endParaRPr lang="en-IN" dirty="0"/>
          </a:p>
        </p:txBody>
      </p:sp>
      <p:sp>
        <p:nvSpPr>
          <p:cNvPr id="4" name="Slide Number Placeholder 3"/>
          <p:cNvSpPr>
            <a:spLocks noGrp="1"/>
          </p:cNvSpPr>
          <p:nvPr>
            <p:ph type="sldNum" sz="quarter" idx="5"/>
          </p:nvPr>
        </p:nvSpPr>
        <p:spPr/>
        <p:txBody>
          <a:bodyPr/>
          <a:lstStyle/>
          <a:p>
            <a:fld id="{48EA4EE8-201E-4809-A8B9-37A4AC7B4F72}" type="slidenum">
              <a:rPr lang="en-IN" smtClean="0"/>
              <a:t>9</a:t>
            </a:fld>
            <a:endParaRPr lang="en-IN"/>
          </a:p>
        </p:txBody>
      </p:sp>
    </p:spTree>
    <p:extLst>
      <p:ext uri="{BB962C8B-B14F-4D97-AF65-F5344CB8AC3E}">
        <p14:creationId xmlns:p14="http://schemas.microsoft.com/office/powerpoint/2010/main" val="3063492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 says, “I’m everything and everything is in me”. </a:t>
            </a:r>
            <a:r>
              <a:rPr lang="en-US" b="0" i="0" dirty="0">
                <a:solidFill>
                  <a:srgbClr val="0D0D0D"/>
                </a:solidFill>
                <a:effectLst/>
                <a:latin typeface="Söhne"/>
              </a:rPr>
              <a:t>The statement encourages individuals to look beyond their ego and physical identity to recognize their true self (Atman) as part of the universal essence (Brahman).</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endParaRPr lang="en-IN" dirty="0"/>
          </a:p>
        </p:txBody>
      </p:sp>
      <p:sp>
        <p:nvSpPr>
          <p:cNvPr id="4" name="Slide Number Placeholder 3"/>
          <p:cNvSpPr>
            <a:spLocks noGrp="1"/>
          </p:cNvSpPr>
          <p:nvPr>
            <p:ph type="sldNum" sz="quarter" idx="5"/>
          </p:nvPr>
        </p:nvSpPr>
        <p:spPr/>
        <p:txBody>
          <a:bodyPr/>
          <a:lstStyle/>
          <a:p>
            <a:fld id="{48EA4EE8-201E-4809-A8B9-37A4AC7B4F72}" type="slidenum">
              <a:rPr lang="en-IN" smtClean="0"/>
              <a:t>10</a:t>
            </a:fld>
            <a:endParaRPr lang="en-IN"/>
          </a:p>
        </p:txBody>
      </p:sp>
    </p:spTree>
    <p:extLst>
      <p:ext uri="{BB962C8B-B14F-4D97-AF65-F5344CB8AC3E}">
        <p14:creationId xmlns:p14="http://schemas.microsoft.com/office/powerpoint/2010/main" val="108100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631C3-5775-E63A-DBFB-3C6CBECCFD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9D70A5-8744-18A1-8324-3DFB5C3A4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ECE946-5912-2E38-1641-48B435C225D3}"/>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5" name="Footer Placeholder 4">
            <a:extLst>
              <a:ext uri="{FF2B5EF4-FFF2-40B4-BE49-F238E27FC236}">
                <a16:creationId xmlns:a16="http://schemas.microsoft.com/office/drawing/2014/main" id="{BECF51EE-7158-A83C-BF27-E97E954E98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E6F513-ADED-90A2-77E6-D400F5F7BB03}"/>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99484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84E9-19AC-5F32-817C-0831730C68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09E56B-CC46-AAB9-D19D-7AF5797A07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1CA44C-3041-579E-1B8E-7A0377730399}"/>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5" name="Footer Placeholder 4">
            <a:extLst>
              <a:ext uri="{FF2B5EF4-FFF2-40B4-BE49-F238E27FC236}">
                <a16:creationId xmlns:a16="http://schemas.microsoft.com/office/drawing/2014/main" id="{2C0FF58B-E213-EDD2-C450-1C41D84124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45A91-B6B4-0FC0-1A15-1FA666E6BB58}"/>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1718664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2E81F-D1D1-CA99-BF83-F8C762F360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CE8DB9-7A7B-9DCE-E979-BBE2C23B5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79FA07-C06C-D171-A80A-F2E1862D5564}"/>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5" name="Footer Placeholder 4">
            <a:extLst>
              <a:ext uri="{FF2B5EF4-FFF2-40B4-BE49-F238E27FC236}">
                <a16:creationId xmlns:a16="http://schemas.microsoft.com/office/drawing/2014/main" id="{8C30C1CB-48D4-D52E-A01C-1732AB9808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A6061D-8EA8-BB9C-0DBE-51DEA9849A98}"/>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1076545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4495800" y="2681029"/>
            <a:ext cx="2917371" cy="743178"/>
          </a:xfrm>
        </p:spPr>
        <p:txBody>
          <a:bodyPr anchor="t">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8280717" y="2681029"/>
            <a:ext cx="2917371" cy="743178"/>
          </a:xfrm>
        </p:spPr>
        <p:txBody>
          <a:bodyPr anchor="t">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0A37-5853-D349-91A9-F3AFF5B91A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209AFF-9F5C-2E64-0212-118A769A3F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421A94-053A-1E66-D2AB-CA94AE23548B}"/>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5" name="Footer Placeholder 4">
            <a:extLst>
              <a:ext uri="{FF2B5EF4-FFF2-40B4-BE49-F238E27FC236}">
                <a16:creationId xmlns:a16="http://schemas.microsoft.com/office/drawing/2014/main" id="{CB971E72-5A0E-03D1-3447-D700C01878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26FDED-2BB7-3BB7-B517-0A3971938093}"/>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8481334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631C3-5775-E63A-DBFB-3C6CBECCFD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9D70A5-8744-18A1-8324-3DFB5C3A4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ECE946-5912-2E38-1641-48B435C225D3}"/>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5" name="Footer Placeholder 4">
            <a:extLst>
              <a:ext uri="{FF2B5EF4-FFF2-40B4-BE49-F238E27FC236}">
                <a16:creationId xmlns:a16="http://schemas.microsoft.com/office/drawing/2014/main" id="{BECF51EE-7158-A83C-BF27-E97E954E98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E6F513-ADED-90A2-77E6-D400F5F7BB03}"/>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22021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CC52-ADF3-9E22-3390-04EA6C2AF1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5ABCBF9-E0E4-EC8B-AE48-19AA365E20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A17E33-F959-DC69-4628-2144CCC4FA82}"/>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5" name="Footer Placeholder 4">
            <a:extLst>
              <a:ext uri="{FF2B5EF4-FFF2-40B4-BE49-F238E27FC236}">
                <a16:creationId xmlns:a16="http://schemas.microsoft.com/office/drawing/2014/main" id="{C3881C3F-9AF9-8E24-8943-D6ED2D13B2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23980F-706F-E7AC-B7FB-7CBD14AA34E7}"/>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390143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2B5E-40F7-4BF6-DFBE-761E7347BF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C65AC3-99D4-89F7-A9F6-3BDAB8B65C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0C029BD-F01A-461F-5BEB-F66F0D59D7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77AAA59-6E88-5C21-913A-E548F9CF4973}"/>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6" name="Footer Placeholder 5">
            <a:extLst>
              <a:ext uri="{FF2B5EF4-FFF2-40B4-BE49-F238E27FC236}">
                <a16:creationId xmlns:a16="http://schemas.microsoft.com/office/drawing/2014/main" id="{A079B8F2-6B9A-974F-B816-14459D50D2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830F2B-135B-2A03-9456-7E43BB26E696}"/>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4293681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BEF3-E54B-875A-E6A1-07081552F8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FC09B4-3AAD-0672-A4B0-20537BE99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0F7E6-6EDA-1FB0-4985-5A59822D5A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50EA8B-FA2A-36DD-EE67-8F80C7A4A8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FA2229-7259-1EC6-DE24-0A2EFBC988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72C7EA-85FA-DFD8-AFD0-98E56BCD1330}"/>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8" name="Footer Placeholder 7">
            <a:extLst>
              <a:ext uri="{FF2B5EF4-FFF2-40B4-BE49-F238E27FC236}">
                <a16:creationId xmlns:a16="http://schemas.microsoft.com/office/drawing/2014/main" id="{857377B2-7F48-9AC0-2EDD-80B646460A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393E8C-CFBE-F9EE-58AD-92E21241F7B0}"/>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1074687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6500-E838-06F4-7BFD-E7E81AE1EA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26AEBD-6F30-9811-A82F-21079E26339B}"/>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4" name="Footer Placeholder 3">
            <a:extLst>
              <a:ext uri="{FF2B5EF4-FFF2-40B4-BE49-F238E27FC236}">
                <a16:creationId xmlns:a16="http://schemas.microsoft.com/office/drawing/2014/main" id="{E8BCD5C4-6BB8-0323-4831-A7FDC235019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F443131-A671-88F9-BDE3-345B60B854D1}"/>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333319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75930-F38B-387D-7057-749D84C00CD0}"/>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3" name="Footer Placeholder 2">
            <a:extLst>
              <a:ext uri="{FF2B5EF4-FFF2-40B4-BE49-F238E27FC236}">
                <a16:creationId xmlns:a16="http://schemas.microsoft.com/office/drawing/2014/main" id="{272A6C60-D078-DEB9-A8F3-A74C470F873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C4D1BE-E834-8819-1A2B-2FB8934513F4}"/>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1335956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B0004-7DAF-DB8F-6267-0A9847C426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48A836-5AD0-5F4D-5AD6-44328D9BEB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D4765B-BEEC-73CF-54DB-31763BB5AD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CCBBF-7C4F-3868-58DB-F50849EC3EC3}"/>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6" name="Footer Placeholder 5">
            <a:extLst>
              <a:ext uri="{FF2B5EF4-FFF2-40B4-BE49-F238E27FC236}">
                <a16:creationId xmlns:a16="http://schemas.microsoft.com/office/drawing/2014/main" id="{64058E4B-B8DC-F148-1288-3A0F1A09C0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2C6D37-028F-3ADA-51A6-41A5A5C267B0}"/>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826274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207D-7BE0-14B3-8991-A048D4664C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0EDB8AD-F705-E83C-BEBC-F6A14336D2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525421-4E75-24E3-9A07-1408DE6D0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13880-C595-3C38-7A5A-DA542DDAB788}"/>
              </a:ext>
            </a:extLst>
          </p:cNvPr>
          <p:cNvSpPr>
            <a:spLocks noGrp="1"/>
          </p:cNvSpPr>
          <p:nvPr>
            <p:ph type="dt" sz="half" idx="10"/>
          </p:nvPr>
        </p:nvSpPr>
        <p:spPr/>
        <p:txBody>
          <a:bodyPr/>
          <a:lstStyle/>
          <a:p>
            <a:fld id="{C533B787-1A28-4404-9C9E-447D25DC84B2}" type="datetimeFigureOut">
              <a:rPr lang="en-IN" smtClean="0"/>
              <a:t>01-03-2024</a:t>
            </a:fld>
            <a:endParaRPr lang="en-IN"/>
          </a:p>
        </p:txBody>
      </p:sp>
      <p:sp>
        <p:nvSpPr>
          <p:cNvPr id="6" name="Footer Placeholder 5">
            <a:extLst>
              <a:ext uri="{FF2B5EF4-FFF2-40B4-BE49-F238E27FC236}">
                <a16:creationId xmlns:a16="http://schemas.microsoft.com/office/drawing/2014/main" id="{6585D967-2188-0E59-72A3-983671E8DF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7F1BCE-3F03-0B59-FC64-224E12D05DA3}"/>
              </a:ext>
            </a:extLst>
          </p:cNvPr>
          <p:cNvSpPr>
            <a:spLocks noGrp="1"/>
          </p:cNvSpPr>
          <p:nvPr>
            <p:ph type="sldNum" sz="quarter" idx="12"/>
          </p:nvPr>
        </p:nvSpPr>
        <p:spPr/>
        <p:txBody>
          <a:bodyPr/>
          <a:lstStyle/>
          <a:p>
            <a:fld id="{0AFC6460-6CA5-42CA-A50A-3869B2CD765E}" type="slidenum">
              <a:rPr lang="en-IN" smtClean="0"/>
              <a:t>‹#›</a:t>
            </a:fld>
            <a:endParaRPr lang="en-IN"/>
          </a:p>
        </p:txBody>
      </p:sp>
    </p:spTree>
    <p:extLst>
      <p:ext uri="{BB962C8B-B14F-4D97-AF65-F5344CB8AC3E}">
        <p14:creationId xmlns:p14="http://schemas.microsoft.com/office/powerpoint/2010/main" val="1295138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078274-4F7C-3C43-82B1-702D905AC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9920FB-C72C-1609-8C4F-083DE2091B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4BFBC1-8E2C-56A2-72FB-2E0539770D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33B787-1A28-4404-9C9E-447D25DC84B2}" type="datetimeFigureOut">
              <a:rPr lang="en-IN" smtClean="0"/>
              <a:t>01-03-2024</a:t>
            </a:fld>
            <a:endParaRPr lang="en-IN"/>
          </a:p>
        </p:txBody>
      </p:sp>
      <p:sp>
        <p:nvSpPr>
          <p:cNvPr id="5" name="Footer Placeholder 4">
            <a:extLst>
              <a:ext uri="{FF2B5EF4-FFF2-40B4-BE49-F238E27FC236}">
                <a16:creationId xmlns:a16="http://schemas.microsoft.com/office/drawing/2014/main" id="{350801FF-F23A-26D0-191A-96808650A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BAA85C8-D78F-A267-CC03-99E17AD592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FC6460-6CA5-42CA-A50A-3869B2CD765E}" type="slidenum">
              <a:rPr lang="en-IN" smtClean="0"/>
              <a:t>‹#›</a:t>
            </a:fld>
            <a:endParaRPr lang="en-IN"/>
          </a:p>
        </p:txBody>
      </p:sp>
    </p:spTree>
    <p:extLst>
      <p:ext uri="{BB962C8B-B14F-4D97-AF65-F5344CB8AC3E}">
        <p14:creationId xmlns:p14="http://schemas.microsoft.com/office/powerpoint/2010/main" val="2400931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3/1/2024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 id="2147483673" r:id="rId12"/>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3.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3.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5.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2.mp4"/><Relationship Id="rId7" Type="http://schemas.openxmlformats.org/officeDocument/2006/relationships/notesSlide" Target="../notesSlides/notesSlide3.xml"/><Relationship Id="rId2" Type="http://schemas.microsoft.com/office/2007/relationships/media" Target="../media/media2.mp4"/><Relationship Id="rId1" Type="http://schemas.openxmlformats.org/officeDocument/2006/relationships/tags" Target="../tags/tag2.xml"/><Relationship Id="rId6" Type="http://schemas.openxmlformats.org/officeDocument/2006/relationships/slideLayout" Target="../slideLayouts/slideLayout23.xml"/><Relationship Id="rId5" Type="http://schemas.openxmlformats.org/officeDocument/2006/relationships/video" Target="../media/media3.mp4"/><Relationship Id="rId4" Type="http://schemas.microsoft.com/office/2007/relationships/media" Target="../media/media3.mp4"/><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53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ainting of a god&#10;&#10;Description automatically generated">
            <a:extLst>
              <a:ext uri="{FF2B5EF4-FFF2-40B4-BE49-F238E27FC236}">
                <a16:creationId xmlns:a16="http://schemas.microsoft.com/office/drawing/2014/main" id="{29A1FEA8-721A-5A28-5E56-ED7B29D135BA}"/>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03C8A78E-8042-9CAD-92A6-30D5F6A16CD9}"/>
              </a:ext>
            </a:extLst>
          </p:cNvPr>
          <p:cNvSpPr txBox="1"/>
          <p:nvPr/>
        </p:nvSpPr>
        <p:spPr>
          <a:xfrm>
            <a:off x="109330" y="120278"/>
            <a:ext cx="8587408" cy="1323439"/>
          </a:xfrm>
          <a:prstGeom prst="rect">
            <a:avLst/>
          </a:prstGeom>
          <a:solidFill>
            <a:srgbClr val="919281"/>
          </a:solidFill>
        </p:spPr>
        <p:txBody>
          <a:bodyPr wrap="square" rtlCol="0">
            <a:spAutoFit/>
          </a:bodyPr>
          <a:lstStyle/>
          <a:p>
            <a:pPr algn="ctr"/>
            <a:r>
              <a:rPr lang="en-US" sz="4000" b="1" dirty="0">
                <a:solidFill>
                  <a:schemeClr val="bg1"/>
                </a:solidFill>
                <a:latin typeface="Garamond" panose="02020404030301010803" pitchFamily="18" charset="0"/>
              </a:rPr>
              <a:t> “I’m everything and everything is in me”</a:t>
            </a:r>
            <a:endParaRPr lang="en-IN" sz="4000" b="1"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904264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Om Symbol Stock Photos and Images - 123RF">
            <a:extLst>
              <a:ext uri="{FF2B5EF4-FFF2-40B4-BE49-F238E27FC236}">
                <a16:creationId xmlns:a16="http://schemas.microsoft.com/office/drawing/2014/main" id="{4214CF39-73F3-FFD6-F7AE-77340E6074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43" r="17801"/>
          <a:stretch/>
        </p:blipFill>
        <p:spPr bwMode="auto">
          <a:xfrm>
            <a:off x="4" y="10"/>
            <a:ext cx="7858547" cy="68579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ainting of a person playing a flute&#10;&#10;Description automatically generated">
            <a:extLst>
              <a:ext uri="{FF2B5EF4-FFF2-40B4-BE49-F238E27FC236}">
                <a16:creationId xmlns:a16="http://schemas.microsoft.com/office/drawing/2014/main" id="{9EF89BEA-E0CF-E62F-6060-F3FD699122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58551" y="10"/>
            <a:ext cx="4333449" cy="6857988"/>
          </a:xfrm>
          <a:prstGeom prst="rect">
            <a:avLst/>
          </a:prstGeom>
        </p:spPr>
      </p:pic>
      <p:sp>
        <p:nvSpPr>
          <p:cNvPr id="2055" name="Rectangle 2054">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499146" y="-828761"/>
            <a:ext cx="3177919" cy="12207790"/>
          </a:xfrm>
          <a:prstGeom prst="rect">
            <a:avLst/>
          </a:prstGeom>
          <a:gradFill flip="none" rotWithShape="1">
            <a:gsLst>
              <a:gs pos="19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868358" y="1858645"/>
            <a:ext cx="6857998" cy="3152863"/>
          </a:xfrm>
          <a:prstGeom prst="rect">
            <a:avLst/>
          </a:prstGeom>
          <a:gradFill flip="none" rotWithShape="1">
            <a:gsLst>
              <a:gs pos="0">
                <a:schemeClr val="accent5"/>
              </a:gs>
              <a:gs pos="47000">
                <a:schemeClr val="accent2">
                  <a:alpha val="0"/>
                </a:schemeClr>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64" name="Rectangle 2063">
            <a:extLst>
              <a:ext uri="{FF2B5EF4-FFF2-40B4-BE49-F238E27FC236}">
                <a16:creationId xmlns:a16="http://schemas.microsoft.com/office/drawing/2014/main" id="{336537A4-07E4-0E22-D14E-018FE569F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2980971" y="-2987065"/>
            <a:ext cx="1632206" cy="7594149"/>
          </a:xfrm>
          <a:prstGeom prst="rect">
            <a:avLst/>
          </a:prstGeom>
          <a:gradFill flip="none" rotWithShape="1">
            <a:gsLst>
              <a:gs pos="0">
                <a:schemeClr val="accent2">
                  <a:alpha val="85000"/>
                </a:schemeClr>
              </a:gs>
              <a:gs pos="42000">
                <a:schemeClr val="accent5">
                  <a:alpha val="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62DF39DD-D69A-31B8-53C1-94595DDD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045785" y="1311995"/>
            <a:ext cx="3152865" cy="5552081"/>
          </a:xfrm>
          <a:prstGeom prst="rect">
            <a:avLst/>
          </a:prstGeom>
          <a:gradFill flip="none" rotWithShape="1">
            <a:gsLst>
              <a:gs pos="0">
                <a:schemeClr val="accent2">
                  <a:alpha val="83000"/>
                </a:schemeClr>
              </a:gs>
              <a:gs pos="42000">
                <a:schemeClr val="accent5">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01EB5855-8EB7-1AE5-9030-5D0AA3C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09913" y="-314653"/>
            <a:ext cx="2146948" cy="12198354"/>
          </a:xfrm>
          <a:prstGeom prst="rect">
            <a:avLst/>
          </a:prstGeom>
          <a:gradFill>
            <a:gsLst>
              <a:gs pos="0">
                <a:schemeClr val="accent5">
                  <a:lumMod val="75000"/>
                </a:schemeClr>
              </a:gs>
              <a:gs pos="53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1101245-204B-214E-CF4E-D55E03764AE5}"/>
              </a:ext>
            </a:extLst>
          </p:cNvPr>
          <p:cNvSpPr txBox="1"/>
          <p:nvPr/>
        </p:nvSpPr>
        <p:spPr>
          <a:xfrm>
            <a:off x="341244" y="4591372"/>
            <a:ext cx="2551043" cy="17251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rgbClr val="FFFFFF"/>
                </a:solidFill>
                <a:latin typeface="Baskerville Old Face" panose="02020602080505020303" pitchFamily="18" charset="0"/>
                <a:ea typeface="+mj-ea"/>
                <a:cs typeface="+mj-cs"/>
              </a:rPr>
              <a:t>F</a:t>
            </a:r>
            <a:r>
              <a:rPr lang="en-US" sz="3600" b="0" i="0" kern="1200" dirty="0">
                <a:solidFill>
                  <a:srgbClr val="FFFFFF"/>
                </a:solidFill>
                <a:effectLst/>
                <a:latin typeface="Baskerville Old Face" panose="02020602080505020303" pitchFamily="18" charset="0"/>
                <a:ea typeface="+mj-ea"/>
                <a:cs typeface="+mj-cs"/>
              </a:rPr>
              <a:t>ollow </a:t>
            </a:r>
          </a:p>
          <a:p>
            <a:pPr>
              <a:lnSpc>
                <a:spcPct val="90000"/>
              </a:lnSpc>
              <a:spcBef>
                <a:spcPct val="0"/>
              </a:spcBef>
              <a:spcAft>
                <a:spcPts val="600"/>
              </a:spcAft>
            </a:pPr>
            <a:r>
              <a:rPr lang="en-US" sz="3600" b="0" i="0" kern="1200" dirty="0">
                <a:solidFill>
                  <a:srgbClr val="FFFFFF"/>
                </a:solidFill>
                <a:effectLst/>
                <a:latin typeface="Copperplate Gothic Bold" panose="020E0705020206020404" pitchFamily="34" charset="0"/>
                <a:ea typeface="+mj-ea"/>
                <a:cs typeface="+mj-cs"/>
              </a:rPr>
              <a:t>DHARMA</a:t>
            </a:r>
            <a:r>
              <a:rPr lang="en-US" sz="3600" b="0" i="0" kern="1200" dirty="0">
                <a:solidFill>
                  <a:srgbClr val="FFFFFF"/>
                </a:solidFill>
                <a:effectLst/>
                <a:latin typeface="Baskerville Old Face" panose="02020602080505020303" pitchFamily="18" charset="0"/>
                <a:ea typeface="+mj-ea"/>
                <a:cs typeface="+mj-cs"/>
              </a:rPr>
              <a:t> </a:t>
            </a:r>
          </a:p>
        </p:txBody>
      </p:sp>
      <p:sp>
        <p:nvSpPr>
          <p:cNvPr id="2065" name="Rectangle 2064">
            <a:extLst>
              <a:ext uri="{FF2B5EF4-FFF2-40B4-BE49-F238E27FC236}">
                <a16:creationId xmlns:a16="http://schemas.microsoft.com/office/drawing/2014/main" id="{1031A9CD-7DCC-4A2F-A3A5-54F91317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6897056" y="1541165"/>
            <a:ext cx="6857998" cy="3763479"/>
          </a:xfrm>
          <a:prstGeom prst="rect">
            <a:avLst/>
          </a:prstGeom>
          <a:gradFill flip="none" rotWithShape="1">
            <a:gsLst>
              <a:gs pos="0">
                <a:schemeClr val="accent5">
                  <a:alpha val="95000"/>
                </a:schemeClr>
              </a:gs>
              <a:gs pos="38000">
                <a:schemeClr val="accent2">
                  <a:alpha val="0"/>
                </a:scheme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82951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Om Symbol Stock Photos and Images - 123RF">
            <a:extLst>
              <a:ext uri="{FF2B5EF4-FFF2-40B4-BE49-F238E27FC236}">
                <a16:creationId xmlns:a16="http://schemas.microsoft.com/office/drawing/2014/main" id="{4214CF39-73F3-FFD6-F7AE-77340E6074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43" r="17801"/>
          <a:stretch/>
        </p:blipFill>
        <p:spPr bwMode="auto">
          <a:xfrm>
            <a:off x="4" y="10"/>
            <a:ext cx="7858547" cy="68579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ainting of a person playing a flute&#10;&#10;Description automatically generated">
            <a:extLst>
              <a:ext uri="{FF2B5EF4-FFF2-40B4-BE49-F238E27FC236}">
                <a16:creationId xmlns:a16="http://schemas.microsoft.com/office/drawing/2014/main" id="{9EF89BEA-E0CF-E62F-6060-F3FD6991227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58551" y="10"/>
            <a:ext cx="4333449" cy="6857988"/>
          </a:xfrm>
          <a:prstGeom prst="rect">
            <a:avLst/>
          </a:prstGeom>
        </p:spPr>
      </p:pic>
      <p:sp>
        <p:nvSpPr>
          <p:cNvPr id="2055" name="Rectangle 2054">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499146" y="-828761"/>
            <a:ext cx="3177919" cy="12207790"/>
          </a:xfrm>
          <a:prstGeom prst="rect">
            <a:avLst/>
          </a:prstGeom>
          <a:gradFill flip="none" rotWithShape="1">
            <a:gsLst>
              <a:gs pos="19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868358" y="1858645"/>
            <a:ext cx="6857998" cy="3152863"/>
          </a:xfrm>
          <a:prstGeom prst="rect">
            <a:avLst/>
          </a:prstGeom>
          <a:gradFill flip="none" rotWithShape="1">
            <a:gsLst>
              <a:gs pos="0">
                <a:schemeClr val="accent5"/>
              </a:gs>
              <a:gs pos="47000">
                <a:schemeClr val="accent2">
                  <a:alpha val="0"/>
                </a:schemeClr>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64" name="Rectangle 2063">
            <a:extLst>
              <a:ext uri="{FF2B5EF4-FFF2-40B4-BE49-F238E27FC236}">
                <a16:creationId xmlns:a16="http://schemas.microsoft.com/office/drawing/2014/main" id="{336537A4-07E4-0E22-D14E-018FE569F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2980971" y="-2987065"/>
            <a:ext cx="1632206" cy="7594149"/>
          </a:xfrm>
          <a:prstGeom prst="rect">
            <a:avLst/>
          </a:prstGeom>
          <a:gradFill flip="none" rotWithShape="1">
            <a:gsLst>
              <a:gs pos="0">
                <a:schemeClr val="accent2">
                  <a:alpha val="85000"/>
                </a:schemeClr>
              </a:gs>
              <a:gs pos="42000">
                <a:schemeClr val="accent5">
                  <a:alpha val="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62DF39DD-D69A-31B8-53C1-94595DDD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045785" y="1311995"/>
            <a:ext cx="3152865" cy="5552081"/>
          </a:xfrm>
          <a:prstGeom prst="rect">
            <a:avLst/>
          </a:prstGeom>
          <a:gradFill flip="none" rotWithShape="1">
            <a:gsLst>
              <a:gs pos="0">
                <a:schemeClr val="accent2">
                  <a:alpha val="83000"/>
                </a:schemeClr>
              </a:gs>
              <a:gs pos="42000">
                <a:schemeClr val="accent5">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01EB5855-8EB7-1AE5-9030-5D0AA3C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09913" y="-314653"/>
            <a:ext cx="2146948" cy="12198354"/>
          </a:xfrm>
          <a:prstGeom prst="rect">
            <a:avLst/>
          </a:prstGeom>
          <a:gradFill>
            <a:gsLst>
              <a:gs pos="0">
                <a:schemeClr val="accent5">
                  <a:lumMod val="75000"/>
                </a:schemeClr>
              </a:gs>
              <a:gs pos="53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1101245-204B-214E-CF4E-D55E03764AE5}"/>
              </a:ext>
            </a:extLst>
          </p:cNvPr>
          <p:cNvSpPr txBox="1"/>
          <p:nvPr/>
        </p:nvSpPr>
        <p:spPr>
          <a:xfrm>
            <a:off x="450574" y="4631129"/>
            <a:ext cx="2551043" cy="1725141"/>
          </a:xfrm>
          <a:prstGeom prst="rect">
            <a:avLst/>
          </a:prstGeom>
        </p:spPr>
        <p:txBody>
          <a:bodyPr vert="horz" lIns="91440" tIns="45720" rIns="91440" bIns="45720" rtlCol="0" anchor="b">
            <a:normAutofit/>
          </a:bodyPr>
          <a:lstStyle/>
          <a:p>
            <a:pPr algn="r"/>
            <a:r>
              <a:rPr lang="en-US" sz="4400" dirty="0">
                <a:solidFill>
                  <a:schemeClr val="bg1"/>
                </a:solidFill>
                <a:latin typeface="Baskerville Old Face" panose="02020602080505020303" pitchFamily="18" charset="0"/>
              </a:rPr>
              <a:t>You</a:t>
            </a:r>
            <a:endParaRPr lang="en-US" sz="4400" b="0" i="0" dirty="0">
              <a:solidFill>
                <a:schemeClr val="bg1"/>
              </a:solidFill>
              <a:effectLst/>
              <a:latin typeface="Copperplate Gothic Bold" panose="020E0705020206020404" pitchFamily="34" charset="0"/>
            </a:endParaRPr>
          </a:p>
        </p:txBody>
      </p:sp>
      <p:sp>
        <p:nvSpPr>
          <p:cNvPr id="2065" name="Rectangle 2064">
            <a:extLst>
              <a:ext uri="{FF2B5EF4-FFF2-40B4-BE49-F238E27FC236}">
                <a16:creationId xmlns:a16="http://schemas.microsoft.com/office/drawing/2014/main" id="{1031A9CD-7DCC-4A2F-A3A5-54F91317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6897056" y="1541165"/>
            <a:ext cx="6857998" cy="3763479"/>
          </a:xfrm>
          <a:prstGeom prst="rect">
            <a:avLst/>
          </a:prstGeom>
          <a:gradFill flip="none" rotWithShape="1">
            <a:gsLst>
              <a:gs pos="0">
                <a:schemeClr val="accent5">
                  <a:alpha val="95000"/>
                </a:schemeClr>
              </a:gs>
              <a:gs pos="38000">
                <a:schemeClr val="accent2">
                  <a:alpha val="0"/>
                </a:scheme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TextBox 2">
            <a:extLst>
              <a:ext uri="{FF2B5EF4-FFF2-40B4-BE49-F238E27FC236}">
                <a16:creationId xmlns:a16="http://schemas.microsoft.com/office/drawing/2014/main" id="{702920A2-428A-3024-2694-7A0F69CC12D4}"/>
              </a:ext>
            </a:extLst>
          </p:cNvPr>
          <p:cNvSpPr txBox="1"/>
          <p:nvPr/>
        </p:nvSpPr>
        <p:spPr>
          <a:xfrm>
            <a:off x="234409" y="5015083"/>
            <a:ext cx="6142382" cy="769441"/>
          </a:xfrm>
          <a:prstGeom prst="rect">
            <a:avLst/>
          </a:prstGeom>
          <a:noFill/>
        </p:spPr>
        <p:txBody>
          <a:bodyPr wrap="square">
            <a:spAutoFit/>
          </a:bodyPr>
          <a:lstStyle/>
          <a:p>
            <a:r>
              <a:rPr lang="en-US" sz="4400" dirty="0">
                <a:solidFill>
                  <a:schemeClr val="bg1"/>
                </a:solidFill>
                <a:latin typeface="Baskerville Old Face" panose="02020602080505020303" pitchFamily="18" charset="0"/>
              </a:rPr>
              <a:t>Thank</a:t>
            </a:r>
            <a:endParaRPr lang="en-IN" dirty="0"/>
          </a:p>
        </p:txBody>
      </p:sp>
    </p:spTree>
    <p:extLst>
      <p:ext uri="{BB962C8B-B14F-4D97-AF65-F5344CB8AC3E}">
        <p14:creationId xmlns:p14="http://schemas.microsoft.com/office/powerpoint/2010/main" val="240003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776F-779E-876F-283B-46203C4F1567}"/>
              </a:ext>
            </a:extLst>
          </p:cNvPr>
          <p:cNvSpPr>
            <a:spLocks noGrp="1"/>
          </p:cNvSpPr>
          <p:nvPr>
            <p:ph type="ctrTitle"/>
          </p:nvPr>
        </p:nvSpPr>
        <p:spPr>
          <a:xfrm>
            <a:off x="4186030" y="2956166"/>
            <a:ext cx="3819939" cy="945667"/>
          </a:xfrm>
        </p:spPr>
        <p:txBody>
          <a:bodyPr>
            <a:normAutofit fontScale="90000"/>
          </a:bodyPr>
          <a:lstStyle/>
          <a:p>
            <a:r>
              <a:rPr lang="en-US" sz="6600" dirty="0"/>
              <a:t>Appendix</a:t>
            </a:r>
            <a:endParaRPr lang="en-IN" sz="6600" dirty="0"/>
          </a:p>
        </p:txBody>
      </p:sp>
    </p:spTree>
    <p:extLst>
      <p:ext uri="{BB962C8B-B14F-4D97-AF65-F5344CB8AC3E}">
        <p14:creationId xmlns:p14="http://schemas.microsoft.com/office/powerpoint/2010/main" val="2348183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meditating in a yoga pose&#10;&#10;Description automatically generated">
            <a:extLst>
              <a:ext uri="{FF2B5EF4-FFF2-40B4-BE49-F238E27FC236}">
                <a16:creationId xmlns:a16="http://schemas.microsoft.com/office/drawing/2014/main" id="{1B314432-B9D5-3CA1-4A1B-98E384946C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80113" y="2978971"/>
            <a:ext cx="5559487" cy="3711388"/>
          </a:xfrm>
          <a:prstGeom prst="rect">
            <a:avLst/>
          </a:prstGeom>
        </p:spPr>
      </p:pic>
      <p:sp>
        <p:nvSpPr>
          <p:cNvPr id="3" name="Title 1">
            <a:extLst>
              <a:ext uri="{FF2B5EF4-FFF2-40B4-BE49-F238E27FC236}">
                <a16:creationId xmlns:a16="http://schemas.microsoft.com/office/drawing/2014/main" id="{B7E86597-407F-38C1-55ED-8140FD17A422}"/>
              </a:ext>
            </a:extLst>
          </p:cNvPr>
          <p:cNvSpPr txBox="1">
            <a:spLocks/>
          </p:cNvSpPr>
          <p:nvPr/>
        </p:nvSpPr>
        <p:spPr>
          <a:xfrm>
            <a:off x="1645026" y="697773"/>
            <a:ext cx="9188825" cy="132556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lumMod val="85000"/>
                    <a:lumOff val="15000"/>
                  </a:schemeClr>
                </a:solidFill>
                <a:latin typeface="Poppins" pitchFamily="2" charset="77"/>
                <a:ea typeface="+mj-ea"/>
                <a:cs typeface="Poppins" pitchFamily="2" charset="77"/>
              </a:defRPr>
            </a:lvl1pPr>
          </a:lstStyle>
          <a:p>
            <a:r>
              <a:rPr lang="en-US" sz="4600" dirty="0">
                <a:latin typeface="+mn-lt"/>
              </a:rPr>
              <a:t>Topic 1: Spiritual Practice and Knowledge</a:t>
            </a:r>
            <a:endParaRPr lang="en-IN" sz="4600" dirty="0"/>
          </a:p>
        </p:txBody>
      </p:sp>
      <p:sp>
        <p:nvSpPr>
          <p:cNvPr id="4" name="Text Placeholder 5">
            <a:extLst>
              <a:ext uri="{FF2B5EF4-FFF2-40B4-BE49-F238E27FC236}">
                <a16:creationId xmlns:a16="http://schemas.microsoft.com/office/drawing/2014/main" id="{85CC2284-CA7C-BE62-EEDB-E40376A4FDD9}"/>
              </a:ext>
            </a:extLst>
          </p:cNvPr>
          <p:cNvSpPr txBox="1">
            <a:spLocks/>
          </p:cNvSpPr>
          <p:nvPr/>
        </p:nvSpPr>
        <p:spPr>
          <a:xfrm>
            <a:off x="358590" y="4634360"/>
            <a:ext cx="5880847" cy="1131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This topic is centered on the spiritual practices that lead to knowledge and enlightenment in the Bhagavad Gita. </a:t>
            </a:r>
          </a:p>
          <a:p>
            <a:pPr marL="285750" indent="-285750"/>
            <a:r>
              <a:rPr lang="en-US" sz="16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It emphasizes yoga, worship, and sacrifice as means to               understand and connect with the supreme Brahman.</a:t>
            </a:r>
            <a:endParaRPr lang="en-IN" dirty="0">
              <a:ln w="0"/>
              <a:solidFill>
                <a:schemeClr val="tx1"/>
              </a:solidFill>
              <a:effectLst>
                <a:outerShdw blurRad="38100" dist="19050" dir="2700000" algn="tl" rotWithShape="0">
                  <a:schemeClr val="dk1">
                    <a:alpha val="40000"/>
                  </a:schemeClr>
                </a:outerShdw>
              </a:effectLst>
              <a:latin typeface="Grotesque" panose="020F0502020204030204" pitchFamily="34" charset="0"/>
            </a:endParaRPr>
          </a:p>
        </p:txBody>
      </p:sp>
      <p:sp>
        <p:nvSpPr>
          <p:cNvPr id="5" name="TextBox 4">
            <a:extLst>
              <a:ext uri="{FF2B5EF4-FFF2-40B4-BE49-F238E27FC236}">
                <a16:creationId xmlns:a16="http://schemas.microsoft.com/office/drawing/2014/main" id="{E438C114-9C9C-AEBC-2EF5-6A06F847365F}"/>
              </a:ext>
            </a:extLst>
          </p:cNvPr>
          <p:cNvSpPr txBox="1"/>
          <p:nvPr/>
        </p:nvSpPr>
        <p:spPr>
          <a:xfrm>
            <a:off x="358591" y="2921168"/>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1200" dirty="0"/>
              <a:t>Topic 1 Top Words:</a:t>
            </a:r>
          </a:p>
          <a:p>
            <a:r>
              <a:rPr lang="en-IN" sz="1200" dirty="0"/>
              <a:t> 	 Highest Prob: knowledge, yoga, attain, sacrifice, brahman, supreme, worship </a:t>
            </a:r>
          </a:p>
          <a:p>
            <a:r>
              <a:rPr lang="en-IN" sz="1200" dirty="0"/>
              <a:t> 	 FREX: knowledge, yoga, brahman, worship, practice, faith, offer </a:t>
            </a:r>
          </a:p>
          <a:p>
            <a:r>
              <a:rPr lang="en-IN" sz="1200" dirty="0"/>
              <a:t> 	 Lift: darkness, element, faith, fix, happiness, ignorance, offer </a:t>
            </a:r>
          </a:p>
          <a:p>
            <a:r>
              <a:rPr lang="en-IN" sz="1200" dirty="0"/>
              <a:t> 	 Score: knowledge, sacrifice, brahman, yoga, attain, austerity, offer </a:t>
            </a:r>
          </a:p>
        </p:txBody>
      </p:sp>
      <p:cxnSp>
        <p:nvCxnSpPr>
          <p:cNvPr id="7" name="Straight Connector 6">
            <a:extLst>
              <a:ext uri="{FF2B5EF4-FFF2-40B4-BE49-F238E27FC236}">
                <a16:creationId xmlns:a16="http://schemas.microsoft.com/office/drawing/2014/main" id="{73FF4138-B7DA-C726-4AE7-C4EF2FC5204E}"/>
              </a:ext>
            </a:extLst>
          </p:cNvPr>
          <p:cNvCxnSpPr>
            <a:cxnSpLocks/>
          </p:cNvCxnSpPr>
          <p:nvPr/>
        </p:nvCxnSpPr>
        <p:spPr>
          <a:xfrm>
            <a:off x="1148400" y="588469"/>
            <a:ext cx="10069375" cy="0"/>
          </a:xfrm>
          <a:prstGeom prst="line">
            <a:avLst/>
          </a:prstGeom>
        </p:spPr>
        <p:style>
          <a:lnRef idx="3">
            <a:schemeClr val="dk1"/>
          </a:lnRef>
          <a:fillRef idx="0">
            <a:schemeClr val="dk1"/>
          </a:fillRef>
          <a:effectRef idx="2">
            <a:schemeClr val="dk1"/>
          </a:effectRef>
          <a:fontRef idx="minor">
            <a:schemeClr val="tx1"/>
          </a:fontRef>
        </p:style>
      </p:cxnSp>
      <p:pic>
        <p:nvPicPr>
          <p:cNvPr id="9" name="Picture 8" descr="A black symbol with a square and a square in the middle&#10;&#10;Description automatically generated">
            <a:extLst>
              <a:ext uri="{FF2B5EF4-FFF2-40B4-BE49-F238E27FC236}">
                <a16:creationId xmlns:a16="http://schemas.microsoft.com/office/drawing/2014/main" id="{E76AF8B7-DB0F-0DE2-4B57-D4D1CC6752A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25" b="91750" l="7000" r="92500">
                        <a14:foregroundMark x1="7000" y1="64000" x2="7000" y2="64000"/>
                        <a14:foregroundMark x1="69375" y1="77875" x2="81875" y2="84750"/>
                        <a14:foregroundMark x1="81875" y1="84750" x2="91250" y2="67375"/>
                        <a14:foregroundMark x1="91250" y1="67375" x2="92500" y2="59000"/>
                        <a14:foregroundMark x1="92500" y1="59000" x2="91125" y2="53625"/>
                        <a14:foregroundMark x1="48250" y1="16500" x2="61500" y2="28500"/>
                        <a14:foregroundMark x1="61500" y1="28500" x2="77500" y2="34500"/>
                        <a14:foregroundMark x1="77500" y1="34500" x2="84250" y2="25875"/>
                        <a14:foregroundMark x1="68875" y1="13750" x2="68875" y2="13750"/>
                        <a14:foregroundMark x1="67125" y1="6625" x2="67125" y2="6625"/>
                        <a14:foregroundMark x1="36500" y1="91750" x2="36500" y2="91750"/>
                        <a14:backgroundMark x1="77750" y1="34875" x2="77625" y2="34875"/>
                        <a14:backgroundMark x1="77750" y1="34750" x2="77375" y2="34625"/>
                      </a14:backgroundRemoval>
                    </a14:imgEffect>
                  </a14:imgLayer>
                </a14:imgProps>
              </a:ext>
              <a:ext uri="{28A0092B-C50C-407E-A947-70E740481C1C}">
                <a14:useLocalDpi xmlns:a14="http://schemas.microsoft.com/office/drawing/2010/main" val="0"/>
              </a:ext>
            </a:extLst>
          </a:blip>
          <a:stretch>
            <a:fillRect/>
          </a:stretch>
        </p:blipFill>
        <p:spPr>
          <a:xfrm>
            <a:off x="358590" y="195943"/>
            <a:ext cx="598714" cy="598714"/>
          </a:xfrm>
          <a:prstGeom prst="rect">
            <a:avLst/>
          </a:prstGeom>
        </p:spPr>
      </p:pic>
    </p:spTree>
    <p:extLst>
      <p:ext uri="{BB962C8B-B14F-4D97-AF65-F5344CB8AC3E}">
        <p14:creationId xmlns:p14="http://schemas.microsoft.com/office/powerpoint/2010/main" val="874637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E86597-407F-38C1-55ED-8140FD17A422}"/>
              </a:ext>
            </a:extLst>
          </p:cNvPr>
          <p:cNvSpPr txBox="1">
            <a:spLocks/>
          </p:cNvSpPr>
          <p:nvPr/>
        </p:nvSpPr>
        <p:spPr>
          <a:xfrm>
            <a:off x="1645024" y="400354"/>
            <a:ext cx="918882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lumMod val="85000"/>
                    <a:lumOff val="15000"/>
                  </a:schemeClr>
                </a:solidFill>
                <a:latin typeface="Poppins" pitchFamily="2" charset="77"/>
                <a:ea typeface="+mj-ea"/>
                <a:cs typeface="Poppins" pitchFamily="2" charset="77"/>
              </a:defRPr>
            </a:lvl1pPr>
          </a:lstStyle>
          <a:p>
            <a:r>
              <a:rPr lang="en-US" sz="4600" dirty="0">
                <a:latin typeface="+mn-lt"/>
              </a:rPr>
              <a:t>Topic 2: Ethics and Duty</a:t>
            </a:r>
            <a:endParaRPr lang="en-IN" sz="4600" dirty="0"/>
          </a:p>
        </p:txBody>
      </p:sp>
      <p:sp>
        <p:nvSpPr>
          <p:cNvPr id="4" name="Text Placeholder 5">
            <a:extLst>
              <a:ext uri="{FF2B5EF4-FFF2-40B4-BE49-F238E27FC236}">
                <a16:creationId xmlns:a16="http://schemas.microsoft.com/office/drawing/2014/main" id="{85CC2284-CA7C-BE62-EEDB-E40376A4FDD9}"/>
              </a:ext>
            </a:extLst>
          </p:cNvPr>
          <p:cNvSpPr txBox="1">
            <a:spLocks/>
          </p:cNvSpPr>
          <p:nvPr/>
        </p:nvSpPr>
        <p:spPr>
          <a:xfrm>
            <a:off x="358590" y="4634360"/>
            <a:ext cx="5880847" cy="1131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This topic pertains to the moral and ethical actions prescribed in the Gita.</a:t>
            </a:r>
          </a:p>
          <a:p>
            <a:pPr marL="285750" indent="-285750"/>
            <a:r>
              <a:rPr lang="en-US" sz="16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 It deals with the nature of duty, the importance of renunciation, and performing actions without attachment to the fruits.</a:t>
            </a:r>
            <a:endParaRPr lang="en-IN" dirty="0">
              <a:ln w="0"/>
              <a:solidFill>
                <a:schemeClr val="tx1"/>
              </a:solidFill>
              <a:effectLst>
                <a:outerShdw blurRad="38100" dist="19050" dir="2700000" algn="tl" rotWithShape="0">
                  <a:schemeClr val="dk1">
                    <a:alpha val="40000"/>
                  </a:schemeClr>
                </a:outerShdw>
              </a:effectLst>
              <a:latin typeface="Grotesque" panose="020F0502020204030204" pitchFamily="34" charset="0"/>
            </a:endParaRPr>
          </a:p>
        </p:txBody>
      </p:sp>
      <p:sp>
        <p:nvSpPr>
          <p:cNvPr id="5" name="TextBox 4">
            <a:extLst>
              <a:ext uri="{FF2B5EF4-FFF2-40B4-BE49-F238E27FC236}">
                <a16:creationId xmlns:a16="http://schemas.microsoft.com/office/drawing/2014/main" id="{E438C114-9C9C-AEBC-2EF5-6A06F847365F}"/>
              </a:ext>
            </a:extLst>
          </p:cNvPr>
          <p:cNvSpPr txBox="1"/>
          <p:nvPr/>
        </p:nvSpPr>
        <p:spPr>
          <a:xfrm>
            <a:off x="358591" y="2921168"/>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Topic 2 Top Words:</a:t>
            </a:r>
          </a:p>
          <a:p>
            <a:r>
              <a:rPr lang="en-US" sz="1200" dirty="0"/>
              <a:t> 	 Highest Prob: action, mind, good, nature, man, bear, control </a:t>
            </a:r>
          </a:p>
          <a:p>
            <a:r>
              <a:rPr lang="en-US" sz="1200" dirty="0"/>
              <a:t> 	 FREX: action, nature, duty, fruit, renunciation, pure, sattvic </a:t>
            </a:r>
          </a:p>
          <a:p>
            <a:r>
              <a:rPr lang="en-US" sz="1200" dirty="0"/>
              <a:t> 	 Lift: abandonment, absence, accept, action, arch, attach, balance </a:t>
            </a:r>
          </a:p>
          <a:p>
            <a:r>
              <a:rPr lang="en-US" sz="1200" dirty="0"/>
              <a:t> 	 Score: action, nature, duty, mind, good, fruit, bear </a:t>
            </a:r>
            <a:endParaRPr lang="en-IN" sz="1200" dirty="0"/>
          </a:p>
        </p:txBody>
      </p:sp>
      <p:cxnSp>
        <p:nvCxnSpPr>
          <p:cNvPr id="7" name="Straight Connector 6">
            <a:extLst>
              <a:ext uri="{FF2B5EF4-FFF2-40B4-BE49-F238E27FC236}">
                <a16:creationId xmlns:a16="http://schemas.microsoft.com/office/drawing/2014/main" id="{73FF4138-B7DA-C726-4AE7-C4EF2FC5204E}"/>
              </a:ext>
            </a:extLst>
          </p:cNvPr>
          <p:cNvCxnSpPr>
            <a:cxnSpLocks/>
          </p:cNvCxnSpPr>
          <p:nvPr/>
        </p:nvCxnSpPr>
        <p:spPr>
          <a:xfrm>
            <a:off x="1148400" y="588469"/>
            <a:ext cx="10069375" cy="0"/>
          </a:xfrm>
          <a:prstGeom prst="line">
            <a:avLst/>
          </a:prstGeom>
        </p:spPr>
        <p:style>
          <a:lnRef idx="3">
            <a:schemeClr val="dk1"/>
          </a:lnRef>
          <a:fillRef idx="0">
            <a:schemeClr val="dk1"/>
          </a:fillRef>
          <a:effectRef idx="2">
            <a:schemeClr val="dk1"/>
          </a:effectRef>
          <a:fontRef idx="minor">
            <a:schemeClr val="tx1"/>
          </a:fontRef>
        </p:style>
      </p:cxnSp>
      <p:pic>
        <p:nvPicPr>
          <p:cNvPr id="9" name="Picture 8" descr="A black symbol with a square and a square in the middle&#10;&#10;Description automatically generated">
            <a:extLst>
              <a:ext uri="{FF2B5EF4-FFF2-40B4-BE49-F238E27FC236}">
                <a16:creationId xmlns:a16="http://schemas.microsoft.com/office/drawing/2014/main" id="{E76AF8B7-DB0F-0DE2-4B57-D4D1CC6752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25" b="91750" l="7000" r="92500">
                        <a14:foregroundMark x1="7000" y1="64000" x2="7000" y2="64000"/>
                        <a14:foregroundMark x1="69375" y1="77875" x2="81875" y2="84750"/>
                        <a14:foregroundMark x1="81875" y1="84750" x2="91250" y2="67375"/>
                        <a14:foregroundMark x1="91250" y1="67375" x2="92500" y2="59000"/>
                        <a14:foregroundMark x1="92500" y1="59000" x2="91125" y2="53625"/>
                        <a14:foregroundMark x1="48250" y1="16500" x2="61500" y2="28500"/>
                        <a14:foregroundMark x1="61500" y1="28500" x2="77500" y2="34500"/>
                        <a14:foregroundMark x1="77500" y1="34500" x2="84250" y2="25875"/>
                        <a14:foregroundMark x1="68875" y1="13750" x2="68875" y2="13750"/>
                        <a14:foregroundMark x1="67125" y1="6625" x2="67125" y2="6625"/>
                        <a14:foregroundMark x1="36500" y1="91750" x2="36500" y2="91750"/>
                        <a14:backgroundMark x1="77750" y1="34875" x2="77625" y2="34875"/>
                        <a14:backgroundMark x1="77750" y1="34750" x2="77375" y2="34625"/>
                      </a14:backgroundRemoval>
                    </a14:imgEffect>
                  </a14:imgLayer>
                </a14:imgProps>
              </a:ext>
              <a:ext uri="{28A0092B-C50C-407E-A947-70E740481C1C}">
                <a14:useLocalDpi xmlns:a14="http://schemas.microsoft.com/office/drawing/2010/main" val="0"/>
              </a:ext>
            </a:extLst>
          </a:blip>
          <a:stretch>
            <a:fillRect/>
          </a:stretch>
        </p:blipFill>
        <p:spPr>
          <a:xfrm>
            <a:off x="358590" y="195943"/>
            <a:ext cx="598714" cy="598714"/>
          </a:xfrm>
          <a:prstGeom prst="rect">
            <a:avLst/>
          </a:prstGeom>
        </p:spPr>
      </p:pic>
      <p:pic>
        <p:nvPicPr>
          <p:cNvPr id="1026" name="Picture 2" descr="Sanatana Dharma: Understanding the Knowledge and Ethics of Hinduism  (Paperback) - Walmart.com">
            <a:extLst>
              <a:ext uri="{FF2B5EF4-FFF2-40B4-BE49-F238E27FC236}">
                <a16:creationId xmlns:a16="http://schemas.microsoft.com/office/drawing/2014/main" id="{190C25B5-78B8-F311-CCFF-1DB876FD0CD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887632" y="1914032"/>
            <a:ext cx="3045839" cy="471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591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E86597-407F-38C1-55ED-8140FD17A422}"/>
              </a:ext>
            </a:extLst>
          </p:cNvPr>
          <p:cNvSpPr txBox="1">
            <a:spLocks/>
          </p:cNvSpPr>
          <p:nvPr/>
        </p:nvSpPr>
        <p:spPr>
          <a:xfrm>
            <a:off x="1645026" y="697773"/>
            <a:ext cx="918882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lumMod val="85000"/>
                    <a:lumOff val="15000"/>
                  </a:schemeClr>
                </a:solidFill>
                <a:latin typeface="Poppins" pitchFamily="2" charset="77"/>
                <a:ea typeface="+mj-ea"/>
                <a:cs typeface="Poppins" pitchFamily="2" charset="77"/>
              </a:defRPr>
            </a:lvl1pPr>
          </a:lstStyle>
          <a:p>
            <a:r>
              <a:rPr lang="en-US" sz="4600" dirty="0">
                <a:latin typeface="+mn-lt"/>
              </a:rPr>
              <a:t>Topic 3: The Warrior's Dilemma</a:t>
            </a:r>
            <a:endParaRPr lang="en-IN" sz="4600" dirty="0"/>
          </a:p>
        </p:txBody>
      </p:sp>
      <p:sp>
        <p:nvSpPr>
          <p:cNvPr id="4" name="Text Placeholder 5">
            <a:extLst>
              <a:ext uri="{FF2B5EF4-FFF2-40B4-BE49-F238E27FC236}">
                <a16:creationId xmlns:a16="http://schemas.microsoft.com/office/drawing/2014/main" id="{85CC2284-CA7C-BE62-EEDB-E40376A4FDD9}"/>
              </a:ext>
            </a:extLst>
          </p:cNvPr>
          <p:cNvSpPr txBox="1">
            <a:spLocks/>
          </p:cNvSpPr>
          <p:nvPr/>
        </p:nvSpPr>
        <p:spPr>
          <a:xfrm>
            <a:off x="358590" y="4634360"/>
            <a:ext cx="5880847" cy="1131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Arjuna's conflict and desires are central here, along with Krishna's counsel. </a:t>
            </a:r>
          </a:p>
          <a:p>
            <a:pPr marL="285750" indent="-285750"/>
            <a:r>
              <a:rPr lang="en-US" sz="16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It includes themes of war, duty, familial ties, and the eternal nature of the soul.</a:t>
            </a:r>
            <a:endParaRPr lang="en-IN" dirty="0">
              <a:ln w="0"/>
              <a:solidFill>
                <a:schemeClr val="tx1"/>
              </a:solidFill>
              <a:effectLst>
                <a:outerShdw blurRad="38100" dist="19050" dir="2700000" algn="tl" rotWithShape="0">
                  <a:schemeClr val="dk1">
                    <a:alpha val="40000"/>
                  </a:schemeClr>
                </a:outerShdw>
              </a:effectLst>
              <a:latin typeface="Grotesque" panose="020F0502020204030204" pitchFamily="34" charset="0"/>
            </a:endParaRPr>
          </a:p>
        </p:txBody>
      </p:sp>
      <p:sp>
        <p:nvSpPr>
          <p:cNvPr id="5" name="TextBox 4">
            <a:extLst>
              <a:ext uri="{FF2B5EF4-FFF2-40B4-BE49-F238E27FC236}">
                <a16:creationId xmlns:a16="http://schemas.microsoft.com/office/drawing/2014/main" id="{E438C114-9C9C-AEBC-2EF5-6A06F847365F}"/>
              </a:ext>
            </a:extLst>
          </p:cNvPr>
          <p:cNvSpPr txBox="1"/>
          <p:nvPr/>
        </p:nvSpPr>
        <p:spPr>
          <a:xfrm>
            <a:off x="358591" y="2921168"/>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1200" dirty="0"/>
              <a:t>Topic 3 Top Words:</a:t>
            </a:r>
          </a:p>
          <a:p>
            <a:r>
              <a:rPr lang="en-IN" sz="1200" dirty="0"/>
              <a:t> 	 Highest Prob: arjuna, desire, krishna, son, end, pleasure, eternal </a:t>
            </a:r>
          </a:p>
          <a:p>
            <a:r>
              <a:rPr lang="en-IN" sz="1200" dirty="0"/>
              <a:t> 	 FREX: son, pleasure, arm, mighty, battle, slay, fight </a:t>
            </a:r>
          </a:p>
          <a:p>
            <a:r>
              <a:rPr lang="en-IN" sz="1200" dirty="0"/>
              <a:t> 	 Lift: arm, array, chariot, enemy, kill, mighty, passionate </a:t>
            </a:r>
          </a:p>
          <a:p>
            <a:r>
              <a:rPr lang="en-IN" sz="1200" dirty="0"/>
              <a:t> 	 Score: son, arjuna, stand, battle, desire, krishna, dhritarashtra </a:t>
            </a:r>
          </a:p>
        </p:txBody>
      </p:sp>
      <p:cxnSp>
        <p:nvCxnSpPr>
          <p:cNvPr id="7" name="Straight Connector 6">
            <a:extLst>
              <a:ext uri="{FF2B5EF4-FFF2-40B4-BE49-F238E27FC236}">
                <a16:creationId xmlns:a16="http://schemas.microsoft.com/office/drawing/2014/main" id="{73FF4138-B7DA-C726-4AE7-C4EF2FC5204E}"/>
              </a:ext>
            </a:extLst>
          </p:cNvPr>
          <p:cNvCxnSpPr>
            <a:cxnSpLocks/>
          </p:cNvCxnSpPr>
          <p:nvPr/>
        </p:nvCxnSpPr>
        <p:spPr>
          <a:xfrm>
            <a:off x="1148400" y="588469"/>
            <a:ext cx="10069375" cy="0"/>
          </a:xfrm>
          <a:prstGeom prst="line">
            <a:avLst/>
          </a:prstGeom>
        </p:spPr>
        <p:style>
          <a:lnRef idx="3">
            <a:schemeClr val="dk1"/>
          </a:lnRef>
          <a:fillRef idx="0">
            <a:schemeClr val="dk1"/>
          </a:fillRef>
          <a:effectRef idx="2">
            <a:schemeClr val="dk1"/>
          </a:effectRef>
          <a:fontRef idx="minor">
            <a:schemeClr val="tx1"/>
          </a:fontRef>
        </p:style>
      </p:cxnSp>
      <p:pic>
        <p:nvPicPr>
          <p:cNvPr id="9" name="Picture 8" descr="A black symbol with a square and a square in the middle&#10;&#10;Description automatically generated">
            <a:extLst>
              <a:ext uri="{FF2B5EF4-FFF2-40B4-BE49-F238E27FC236}">
                <a16:creationId xmlns:a16="http://schemas.microsoft.com/office/drawing/2014/main" id="{E76AF8B7-DB0F-0DE2-4B57-D4D1CC6752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25" b="91750" l="7000" r="92500">
                        <a14:foregroundMark x1="7000" y1="64000" x2="7000" y2="64000"/>
                        <a14:foregroundMark x1="69375" y1="77875" x2="81875" y2="84750"/>
                        <a14:foregroundMark x1="81875" y1="84750" x2="91250" y2="67375"/>
                        <a14:foregroundMark x1="91250" y1="67375" x2="92500" y2="59000"/>
                        <a14:foregroundMark x1="92500" y1="59000" x2="91125" y2="53625"/>
                        <a14:foregroundMark x1="48250" y1="16500" x2="61500" y2="28500"/>
                        <a14:foregroundMark x1="61500" y1="28500" x2="77500" y2="34500"/>
                        <a14:foregroundMark x1="77500" y1="34500" x2="84250" y2="25875"/>
                        <a14:foregroundMark x1="68875" y1="13750" x2="68875" y2="13750"/>
                        <a14:foregroundMark x1="67125" y1="6625" x2="67125" y2="6625"/>
                        <a14:foregroundMark x1="36500" y1="91750" x2="36500" y2="91750"/>
                        <a14:backgroundMark x1="77750" y1="34875" x2="77625" y2="34875"/>
                        <a14:backgroundMark x1="77750" y1="34750" x2="77375" y2="34625"/>
                      </a14:backgroundRemoval>
                    </a14:imgEffect>
                  </a14:imgLayer>
                </a14:imgProps>
              </a:ext>
              <a:ext uri="{28A0092B-C50C-407E-A947-70E740481C1C}">
                <a14:useLocalDpi xmlns:a14="http://schemas.microsoft.com/office/drawing/2010/main" val="0"/>
              </a:ext>
            </a:extLst>
          </a:blip>
          <a:stretch>
            <a:fillRect/>
          </a:stretch>
        </p:blipFill>
        <p:spPr>
          <a:xfrm>
            <a:off x="358590" y="195943"/>
            <a:ext cx="598714" cy="598714"/>
          </a:xfrm>
          <a:prstGeom prst="rect">
            <a:avLst/>
          </a:prstGeom>
        </p:spPr>
      </p:pic>
      <p:pic>
        <p:nvPicPr>
          <p:cNvPr id="4101" name="Picture 5" descr="The Bhagavad Gita in Audio (English)">
            <a:extLst>
              <a:ext uri="{FF2B5EF4-FFF2-40B4-BE49-F238E27FC236}">
                <a16:creationId xmlns:a16="http://schemas.microsoft.com/office/drawing/2014/main" id="{50A1FB4F-2F64-CBBB-FF93-7B628DC4E01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00684" y="2920606"/>
            <a:ext cx="5606258" cy="373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70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E86597-407F-38C1-55ED-8140FD17A422}"/>
              </a:ext>
            </a:extLst>
          </p:cNvPr>
          <p:cNvSpPr txBox="1">
            <a:spLocks/>
          </p:cNvSpPr>
          <p:nvPr/>
        </p:nvSpPr>
        <p:spPr>
          <a:xfrm>
            <a:off x="1645026" y="697773"/>
            <a:ext cx="918882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lumMod val="85000"/>
                    <a:lumOff val="15000"/>
                  </a:schemeClr>
                </a:solidFill>
                <a:latin typeface="Poppins" pitchFamily="2" charset="77"/>
                <a:ea typeface="+mj-ea"/>
                <a:cs typeface="Poppins" pitchFamily="2" charset="77"/>
              </a:defRPr>
            </a:lvl1pPr>
          </a:lstStyle>
          <a:p>
            <a:r>
              <a:rPr lang="en-US" sz="4600" dirty="0">
                <a:latin typeface="+mn-lt"/>
              </a:rPr>
              <a:t>Topic 4: Liberation and Detachment</a:t>
            </a:r>
            <a:endParaRPr lang="en-IN" sz="4600" dirty="0"/>
          </a:p>
        </p:txBody>
      </p:sp>
      <p:sp>
        <p:nvSpPr>
          <p:cNvPr id="4" name="Text Placeholder 5">
            <a:extLst>
              <a:ext uri="{FF2B5EF4-FFF2-40B4-BE49-F238E27FC236}">
                <a16:creationId xmlns:a16="http://schemas.microsoft.com/office/drawing/2014/main" id="{85CC2284-CA7C-BE62-EEDB-E40376A4FDD9}"/>
              </a:ext>
            </a:extLst>
          </p:cNvPr>
          <p:cNvSpPr txBox="1">
            <a:spLocks/>
          </p:cNvSpPr>
          <p:nvPr/>
        </p:nvSpPr>
        <p:spPr>
          <a:xfrm>
            <a:off x="358590" y="4634360"/>
            <a:ext cx="5880847" cy="1131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This topic explores the path to liberation through detachment from the senses and material objects, acting without personal desire, and the importance of wisdom and discernment in achieving freedom.</a:t>
            </a:r>
            <a:endParaRPr lang="en-IN" dirty="0">
              <a:ln w="0"/>
              <a:solidFill>
                <a:schemeClr val="tx1"/>
              </a:solidFill>
              <a:effectLst>
                <a:outerShdw blurRad="38100" dist="19050" dir="2700000" algn="tl" rotWithShape="0">
                  <a:schemeClr val="dk1">
                    <a:alpha val="40000"/>
                  </a:schemeClr>
                </a:outerShdw>
              </a:effectLst>
              <a:latin typeface="Grotesque" panose="020F0502020204030204" pitchFamily="34" charset="0"/>
            </a:endParaRPr>
          </a:p>
        </p:txBody>
      </p:sp>
      <p:sp>
        <p:nvSpPr>
          <p:cNvPr id="5" name="TextBox 4">
            <a:extLst>
              <a:ext uri="{FF2B5EF4-FFF2-40B4-BE49-F238E27FC236}">
                <a16:creationId xmlns:a16="http://schemas.microsoft.com/office/drawing/2014/main" id="{E438C114-9C9C-AEBC-2EF5-6A06F847365F}"/>
              </a:ext>
            </a:extLst>
          </p:cNvPr>
          <p:cNvSpPr txBox="1"/>
          <p:nvPr/>
        </p:nvSpPr>
        <p:spPr>
          <a:xfrm>
            <a:off x="358591" y="2921168"/>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1200" dirty="0"/>
              <a:t>Topic 4 Top Words:</a:t>
            </a:r>
          </a:p>
          <a:p>
            <a:r>
              <a:rPr lang="en-IN" sz="1200" dirty="0"/>
              <a:t> 	 Highest Prob: sense, body, free, attachment, declare, perform, object </a:t>
            </a:r>
          </a:p>
          <a:p>
            <a:r>
              <a:rPr lang="en-IN" sz="1200" dirty="0"/>
              <a:t> 	 FREX: sense, free, attachment, declare, call, sin, wisdom </a:t>
            </a:r>
          </a:p>
          <a:p>
            <a:r>
              <a:rPr lang="en-IN" sz="1200" dirty="0"/>
              <a:t> 	 Lift: attachment, declare, absolute, accord, age, attainment, aversion </a:t>
            </a:r>
          </a:p>
          <a:p>
            <a:r>
              <a:rPr lang="en-IN" sz="1200" dirty="0"/>
              <a:t> 	 Score: free, attachment, act, sense, perform, family, abandon</a:t>
            </a:r>
          </a:p>
        </p:txBody>
      </p:sp>
      <p:cxnSp>
        <p:nvCxnSpPr>
          <p:cNvPr id="7" name="Straight Connector 6">
            <a:extLst>
              <a:ext uri="{FF2B5EF4-FFF2-40B4-BE49-F238E27FC236}">
                <a16:creationId xmlns:a16="http://schemas.microsoft.com/office/drawing/2014/main" id="{73FF4138-B7DA-C726-4AE7-C4EF2FC5204E}"/>
              </a:ext>
            </a:extLst>
          </p:cNvPr>
          <p:cNvCxnSpPr>
            <a:cxnSpLocks/>
          </p:cNvCxnSpPr>
          <p:nvPr/>
        </p:nvCxnSpPr>
        <p:spPr>
          <a:xfrm>
            <a:off x="1148400" y="588469"/>
            <a:ext cx="10069375" cy="0"/>
          </a:xfrm>
          <a:prstGeom prst="line">
            <a:avLst/>
          </a:prstGeom>
        </p:spPr>
        <p:style>
          <a:lnRef idx="3">
            <a:schemeClr val="dk1"/>
          </a:lnRef>
          <a:fillRef idx="0">
            <a:schemeClr val="dk1"/>
          </a:fillRef>
          <a:effectRef idx="2">
            <a:schemeClr val="dk1"/>
          </a:effectRef>
          <a:fontRef idx="minor">
            <a:schemeClr val="tx1"/>
          </a:fontRef>
        </p:style>
      </p:cxnSp>
      <p:pic>
        <p:nvPicPr>
          <p:cNvPr id="9" name="Picture 8" descr="A black symbol with a square and a square in the middle&#10;&#10;Description automatically generated">
            <a:extLst>
              <a:ext uri="{FF2B5EF4-FFF2-40B4-BE49-F238E27FC236}">
                <a16:creationId xmlns:a16="http://schemas.microsoft.com/office/drawing/2014/main" id="{E76AF8B7-DB0F-0DE2-4B57-D4D1CC6752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25" b="91750" l="7000" r="92500">
                        <a14:foregroundMark x1="7000" y1="64000" x2="7000" y2="64000"/>
                        <a14:foregroundMark x1="69375" y1="77875" x2="81875" y2="84750"/>
                        <a14:foregroundMark x1="81875" y1="84750" x2="91250" y2="67375"/>
                        <a14:foregroundMark x1="91250" y1="67375" x2="92500" y2="59000"/>
                        <a14:foregroundMark x1="92500" y1="59000" x2="91125" y2="53625"/>
                        <a14:foregroundMark x1="48250" y1="16500" x2="61500" y2="28500"/>
                        <a14:foregroundMark x1="61500" y1="28500" x2="77500" y2="34500"/>
                        <a14:foregroundMark x1="77500" y1="34500" x2="84250" y2="25875"/>
                        <a14:foregroundMark x1="68875" y1="13750" x2="68875" y2="13750"/>
                        <a14:foregroundMark x1="67125" y1="6625" x2="67125" y2="6625"/>
                        <a14:foregroundMark x1="36500" y1="91750" x2="36500" y2="91750"/>
                        <a14:backgroundMark x1="77750" y1="34875" x2="77625" y2="34875"/>
                        <a14:backgroundMark x1="77750" y1="34750" x2="77375" y2="34625"/>
                      </a14:backgroundRemoval>
                    </a14:imgEffect>
                  </a14:imgLayer>
                </a14:imgProps>
              </a:ext>
              <a:ext uri="{28A0092B-C50C-407E-A947-70E740481C1C}">
                <a14:useLocalDpi xmlns:a14="http://schemas.microsoft.com/office/drawing/2010/main" val="0"/>
              </a:ext>
            </a:extLst>
          </a:blip>
          <a:stretch>
            <a:fillRect/>
          </a:stretch>
        </p:blipFill>
        <p:spPr>
          <a:xfrm>
            <a:off x="358590" y="195943"/>
            <a:ext cx="598714" cy="598714"/>
          </a:xfrm>
          <a:prstGeom prst="rect">
            <a:avLst/>
          </a:prstGeom>
        </p:spPr>
      </p:pic>
      <p:pic>
        <p:nvPicPr>
          <p:cNvPr id="2050" name="Picture 2" descr="What Are Chakras and How Can You Unlock Them? - The Spring Resort &amp; Spa">
            <a:extLst>
              <a:ext uri="{FF2B5EF4-FFF2-40B4-BE49-F238E27FC236}">
                <a16:creationId xmlns:a16="http://schemas.microsoft.com/office/drawing/2014/main" id="{20F841F5-729B-BC5D-8BD2-FB6E2B0BA79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78709" y="2614389"/>
            <a:ext cx="3655142" cy="365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507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E86597-407F-38C1-55ED-8140FD17A422}"/>
              </a:ext>
            </a:extLst>
          </p:cNvPr>
          <p:cNvSpPr txBox="1">
            <a:spLocks/>
          </p:cNvSpPr>
          <p:nvPr/>
        </p:nvSpPr>
        <p:spPr>
          <a:xfrm>
            <a:off x="1645026" y="697773"/>
            <a:ext cx="9188825" cy="132556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lumMod val="85000"/>
                    <a:lumOff val="15000"/>
                  </a:schemeClr>
                </a:solidFill>
                <a:latin typeface="Poppins" pitchFamily="2" charset="77"/>
                <a:ea typeface="+mj-ea"/>
                <a:cs typeface="Poppins" pitchFamily="2" charset="77"/>
              </a:defRPr>
            </a:lvl1pPr>
          </a:lstStyle>
          <a:p>
            <a:r>
              <a:rPr lang="en-US" sz="4600" dirty="0">
                <a:latin typeface="+mn-lt"/>
              </a:rPr>
              <a:t>Topic 5: Divine Manifestation and Devotion</a:t>
            </a:r>
          </a:p>
        </p:txBody>
      </p:sp>
      <p:sp>
        <p:nvSpPr>
          <p:cNvPr id="4" name="Text Placeholder 5">
            <a:extLst>
              <a:ext uri="{FF2B5EF4-FFF2-40B4-BE49-F238E27FC236}">
                <a16:creationId xmlns:a16="http://schemas.microsoft.com/office/drawing/2014/main" id="{85CC2284-CA7C-BE62-EEDB-E40376A4FDD9}"/>
              </a:ext>
            </a:extLst>
          </p:cNvPr>
          <p:cNvSpPr txBox="1">
            <a:spLocks/>
          </p:cNvSpPr>
          <p:nvPr/>
        </p:nvSpPr>
        <p:spPr>
          <a:xfrm>
            <a:off x="358590" y="4634361"/>
            <a:ext cx="5880847" cy="12330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It discusses the various forms and greatness of the divine, emphasizing the importance of devotion and the perception of God in the world.</a:t>
            </a:r>
          </a:p>
          <a:p>
            <a:pPr marL="285750" indent="-285750"/>
            <a:r>
              <a:rPr lang="en-US" sz="1600" dirty="0">
                <a:ln w="0"/>
                <a:solidFill>
                  <a:schemeClr val="tx1"/>
                </a:solidFill>
                <a:effectLst>
                  <a:outerShdw blurRad="38100" dist="19050" dir="2700000" algn="tl" rotWithShape="0">
                    <a:schemeClr val="dk1">
                      <a:alpha val="40000"/>
                    </a:schemeClr>
                  </a:outerShdw>
                </a:effectLst>
                <a:latin typeface="Grotesque" panose="020F0502020204030204" pitchFamily="34" charset="0"/>
              </a:rPr>
              <a:t> It includes references to Lord Krishna's cosmic form.</a:t>
            </a:r>
            <a:endParaRPr lang="en-IN" dirty="0">
              <a:ln w="0"/>
              <a:solidFill>
                <a:schemeClr val="tx1"/>
              </a:solidFill>
              <a:effectLst>
                <a:outerShdw blurRad="38100" dist="19050" dir="2700000" algn="tl" rotWithShape="0">
                  <a:schemeClr val="dk1">
                    <a:alpha val="40000"/>
                  </a:schemeClr>
                </a:outerShdw>
              </a:effectLst>
              <a:latin typeface="Grotesque" panose="020F0502020204030204" pitchFamily="34" charset="0"/>
            </a:endParaRPr>
          </a:p>
        </p:txBody>
      </p:sp>
      <p:sp>
        <p:nvSpPr>
          <p:cNvPr id="5" name="TextBox 4">
            <a:extLst>
              <a:ext uri="{FF2B5EF4-FFF2-40B4-BE49-F238E27FC236}">
                <a16:creationId xmlns:a16="http://schemas.microsoft.com/office/drawing/2014/main" id="{E438C114-9C9C-AEBC-2EF5-6A06F847365F}"/>
              </a:ext>
            </a:extLst>
          </p:cNvPr>
          <p:cNvSpPr txBox="1"/>
          <p:nvPr/>
        </p:nvSpPr>
        <p:spPr>
          <a:xfrm>
            <a:off x="358591" y="2921168"/>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Topic 5 Top Words:</a:t>
            </a:r>
          </a:p>
          <a:p>
            <a:r>
              <a:rPr lang="en-US" sz="1200" dirty="0"/>
              <a:t> 	 Highest Prob: world, lord, thou, god, great, form, bless </a:t>
            </a:r>
          </a:p>
          <a:p>
            <a:r>
              <a:rPr lang="en-US" sz="1200" dirty="0"/>
              <a:t> 	 FREX: form, divine, sage, obtain, fear, move, devotion </a:t>
            </a:r>
          </a:p>
          <a:p>
            <a:r>
              <a:rPr lang="en-US" sz="1200" dirty="0"/>
              <a:t> 	 Lift: art, existence, fear, find, mouth, move, obtain </a:t>
            </a:r>
          </a:p>
          <a:p>
            <a:r>
              <a:rPr lang="en-US" sz="1200" dirty="0"/>
              <a:t> 	 Score: form, unmoving, great, mouth, lord, universe, eye </a:t>
            </a:r>
            <a:endParaRPr lang="en-IN" sz="1200" dirty="0"/>
          </a:p>
        </p:txBody>
      </p:sp>
      <p:cxnSp>
        <p:nvCxnSpPr>
          <p:cNvPr id="7" name="Straight Connector 6">
            <a:extLst>
              <a:ext uri="{FF2B5EF4-FFF2-40B4-BE49-F238E27FC236}">
                <a16:creationId xmlns:a16="http://schemas.microsoft.com/office/drawing/2014/main" id="{73FF4138-B7DA-C726-4AE7-C4EF2FC5204E}"/>
              </a:ext>
            </a:extLst>
          </p:cNvPr>
          <p:cNvCxnSpPr>
            <a:cxnSpLocks/>
          </p:cNvCxnSpPr>
          <p:nvPr/>
        </p:nvCxnSpPr>
        <p:spPr>
          <a:xfrm>
            <a:off x="1148400" y="588469"/>
            <a:ext cx="10069375" cy="0"/>
          </a:xfrm>
          <a:prstGeom prst="line">
            <a:avLst/>
          </a:prstGeom>
        </p:spPr>
        <p:style>
          <a:lnRef idx="3">
            <a:schemeClr val="dk1"/>
          </a:lnRef>
          <a:fillRef idx="0">
            <a:schemeClr val="dk1"/>
          </a:fillRef>
          <a:effectRef idx="2">
            <a:schemeClr val="dk1"/>
          </a:effectRef>
          <a:fontRef idx="minor">
            <a:schemeClr val="tx1"/>
          </a:fontRef>
        </p:style>
      </p:cxnSp>
      <p:pic>
        <p:nvPicPr>
          <p:cNvPr id="9" name="Picture 8" descr="A black symbol with a square and a square in the middle&#10;&#10;Description automatically generated">
            <a:extLst>
              <a:ext uri="{FF2B5EF4-FFF2-40B4-BE49-F238E27FC236}">
                <a16:creationId xmlns:a16="http://schemas.microsoft.com/office/drawing/2014/main" id="{E76AF8B7-DB0F-0DE2-4B57-D4D1CC6752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25" b="91750" l="7000" r="92500">
                        <a14:foregroundMark x1="7000" y1="64000" x2="7000" y2="64000"/>
                        <a14:foregroundMark x1="69375" y1="77875" x2="81875" y2="84750"/>
                        <a14:foregroundMark x1="81875" y1="84750" x2="91250" y2="67375"/>
                        <a14:foregroundMark x1="91250" y1="67375" x2="92500" y2="59000"/>
                        <a14:foregroundMark x1="92500" y1="59000" x2="91125" y2="53625"/>
                        <a14:foregroundMark x1="48250" y1="16500" x2="61500" y2="28500"/>
                        <a14:foregroundMark x1="61500" y1="28500" x2="77500" y2="34500"/>
                        <a14:foregroundMark x1="77500" y1="34500" x2="84250" y2="25875"/>
                        <a14:foregroundMark x1="68875" y1="13750" x2="68875" y2="13750"/>
                        <a14:foregroundMark x1="67125" y1="6625" x2="67125" y2="6625"/>
                        <a14:foregroundMark x1="36500" y1="91750" x2="36500" y2="91750"/>
                        <a14:backgroundMark x1="77750" y1="34875" x2="77625" y2="34875"/>
                        <a14:backgroundMark x1="77750" y1="34750" x2="77375" y2="34625"/>
                      </a14:backgroundRemoval>
                    </a14:imgEffect>
                  </a14:imgLayer>
                </a14:imgProps>
              </a:ext>
              <a:ext uri="{28A0092B-C50C-407E-A947-70E740481C1C}">
                <a14:useLocalDpi xmlns:a14="http://schemas.microsoft.com/office/drawing/2010/main" val="0"/>
              </a:ext>
            </a:extLst>
          </a:blip>
          <a:stretch>
            <a:fillRect/>
          </a:stretch>
        </p:blipFill>
        <p:spPr>
          <a:xfrm>
            <a:off x="358590" y="195943"/>
            <a:ext cx="598714" cy="598714"/>
          </a:xfrm>
          <a:prstGeom prst="rect">
            <a:avLst/>
          </a:prstGeom>
        </p:spPr>
      </p:pic>
      <p:pic>
        <p:nvPicPr>
          <p:cNvPr id="6147" name="Picture 3" descr="Cosmic Energy&quot; Images – Browse 20,522 Stock Photos, Vectors, and Video |  Adobe Stock">
            <a:extLst>
              <a:ext uri="{FF2B5EF4-FFF2-40B4-BE49-F238E27FC236}">
                <a16:creationId xmlns:a16="http://schemas.microsoft.com/office/drawing/2014/main" id="{2052C035-3E78-7EEA-9D67-9F1E8C1FA2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7101" y="2023336"/>
            <a:ext cx="4435928" cy="443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07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hagavagita (1)">
            <a:hlinkClick r:id="" action="ppaction://media"/>
            <a:extLst>
              <a:ext uri="{FF2B5EF4-FFF2-40B4-BE49-F238E27FC236}">
                <a16:creationId xmlns:a16="http://schemas.microsoft.com/office/drawing/2014/main" id="{CF687436-4809-2916-F151-0EF045847DFD}"/>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870178170"/>
      </p:ext>
    </p:extLst>
  </p:cSld>
  <p:clrMapOvr>
    <a:masterClrMapping/>
  </p:clrMapOvr>
  <p:transition advClick="0"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3BB720C-A016-49A9-6AFE-9A9D54D11F62}"/>
              </a:ext>
            </a:extLst>
          </p:cNvPr>
          <p:cNvSpPr>
            <a:spLocks noGrp="1"/>
          </p:cNvSpPr>
          <p:nvPr>
            <p:ph type="title"/>
          </p:nvPr>
        </p:nvSpPr>
        <p:spPr/>
        <p:txBody>
          <a:bodyPr/>
          <a:lstStyle/>
          <a:p>
            <a:r>
              <a:rPr lang="en-US" dirty="0" err="1"/>
              <a:t>BhagavadGita</a:t>
            </a:r>
            <a:endParaRPr lang="en-US" dirty="0"/>
          </a:p>
        </p:txBody>
      </p:sp>
      <p:sp>
        <p:nvSpPr>
          <p:cNvPr id="11" name="Text Placeholder 10">
            <a:extLst>
              <a:ext uri="{FF2B5EF4-FFF2-40B4-BE49-F238E27FC236}">
                <a16:creationId xmlns:a16="http://schemas.microsoft.com/office/drawing/2014/main" id="{6600DF92-F90F-0217-9AC1-EAC137EAF9A3}"/>
              </a:ext>
            </a:extLst>
          </p:cNvPr>
          <p:cNvSpPr>
            <a:spLocks noGrp="1"/>
          </p:cNvSpPr>
          <p:nvPr>
            <p:ph type="body" sz="quarter" idx="14"/>
          </p:nvPr>
        </p:nvSpPr>
        <p:spPr/>
        <p:txBody>
          <a:bodyPr/>
          <a:lstStyle/>
          <a:p>
            <a:r>
              <a:rPr lang="en-US" dirty="0"/>
              <a:t>Presented By:</a:t>
            </a:r>
          </a:p>
        </p:txBody>
      </p:sp>
      <p:sp>
        <p:nvSpPr>
          <p:cNvPr id="12" name="Text Placeholder 11">
            <a:extLst>
              <a:ext uri="{FF2B5EF4-FFF2-40B4-BE49-F238E27FC236}">
                <a16:creationId xmlns:a16="http://schemas.microsoft.com/office/drawing/2014/main" id="{554E3576-EEB9-CA06-02E3-771F60BDAFE0}"/>
              </a:ext>
            </a:extLst>
          </p:cNvPr>
          <p:cNvSpPr>
            <a:spLocks noGrp="1"/>
          </p:cNvSpPr>
          <p:nvPr>
            <p:ph type="body" sz="quarter" idx="15"/>
          </p:nvPr>
        </p:nvSpPr>
        <p:spPr/>
        <p:txBody>
          <a:bodyPr/>
          <a:lstStyle/>
          <a:p>
            <a:r>
              <a:rPr lang="en-US" dirty="0"/>
              <a:t>Vidhya Battula</a:t>
            </a:r>
          </a:p>
        </p:txBody>
      </p:sp>
      <p:pic>
        <p:nvPicPr>
          <p:cNvPr id="6" name="Picture Placeholder 5" descr="A book cover with a picture of two people&#10;&#10;Description automatically generated">
            <a:extLst>
              <a:ext uri="{FF2B5EF4-FFF2-40B4-BE49-F238E27FC236}">
                <a16:creationId xmlns:a16="http://schemas.microsoft.com/office/drawing/2014/main" id="{BFDF35B1-0451-6ECD-501A-18EC85B721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7225552" y="927846"/>
            <a:ext cx="3388659" cy="5434847"/>
          </a:xfrm>
        </p:spPr>
      </p:pic>
    </p:spTree>
    <p:extLst>
      <p:ext uri="{BB962C8B-B14F-4D97-AF65-F5344CB8AC3E}">
        <p14:creationId xmlns:p14="http://schemas.microsoft.com/office/powerpoint/2010/main" val="4184530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3BB720C-A016-49A9-6AFE-9A9D54D11F62}"/>
              </a:ext>
            </a:extLst>
          </p:cNvPr>
          <p:cNvSpPr>
            <a:spLocks noGrp="1"/>
          </p:cNvSpPr>
          <p:nvPr>
            <p:ph type="title"/>
          </p:nvPr>
        </p:nvSpPr>
        <p:spPr>
          <a:xfrm>
            <a:off x="-220564" y="2766218"/>
            <a:ext cx="6465651" cy="1325563"/>
          </a:xfrm>
        </p:spPr>
        <p:txBody>
          <a:bodyPr/>
          <a:lstStyle/>
          <a:p>
            <a:pPr algn="ctr"/>
            <a:r>
              <a:rPr lang="en-IN" dirty="0"/>
              <a:t>What is </a:t>
            </a:r>
            <a:r>
              <a:rPr lang="en-IN" dirty="0" err="1"/>
              <a:t>BhagavadGita</a:t>
            </a:r>
            <a:r>
              <a:rPr lang="en-IN" dirty="0"/>
              <a:t>?</a:t>
            </a:r>
            <a:endParaRPr lang="en-US" dirty="0"/>
          </a:p>
        </p:txBody>
      </p:sp>
      <p:pic>
        <p:nvPicPr>
          <p:cNvPr id="6" name="Picture Placeholder 5" descr="A book cover with a picture of two people&#10;&#10;Description automatically generated">
            <a:extLst>
              <a:ext uri="{FF2B5EF4-FFF2-40B4-BE49-F238E27FC236}">
                <a16:creationId xmlns:a16="http://schemas.microsoft.com/office/drawing/2014/main" id="{BFDF35B1-0451-6ECD-501A-18EC85B721A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225552" y="927846"/>
            <a:ext cx="3388659" cy="5434847"/>
          </a:xfrm>
        </p:spPr>
      </p:pic>
    </p:spTree>
    <p:extLst>
      <p:ext uri="{BB962C8B-B14F-4D97-AF65-F5344CB8AC3E}">
        <p14:creationId xmlns:p14="http://schemas.microsoft.com/office/powerpoint/2010/main" val="3664285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3FF4138-B7DA-C726-4AE7-C4EF2FC5204E}"/>
              </a:ext>
            </a:extLst>
          </p:cNvPr>
          <p:cNvCxnSpPr>
            <a:cxnSpLocks/>
          </p:cNvCxnSpPr>
          <p:nvPr/>
        </p:nvCxnSpPr>
        <p:spPr>
          <a:xfrm>
            <a:off x="1860747" y="1194747"/>
            <a:ext cx="9167414" cy="0"/>
          </a:xfrm>
          <a:prstGeom prst="line">
            <a:avLst/>
          </a:prstGeom>
        </p:spPr>
        <p:style>
          <a:lnRef idx="3">
            <a:schemeClr val="dk1"/>
          </a:lnRef>
          <a:fillRef idx="0">
            <a:schemeClr val="dk1"/>
          </a:fillRef>
          <a:effectRef idx="2">
            <a:schemeClr val="dk1"/>
          </a:effectRef>
          <a:fontRef idx="minor">
            <a:schemeClr val="tx1"/>
          </a:fontRef>
        </p:style>
      </p:cxnSp>
      <p:pic>
        <p:nvPicPr>
          <p:cNvPr id="9" name="Picture 8" descr="A black symbol with a square and a square in the middle&#10;&#10;Description automatically generated">
            <a:extLst>
              <a:ext uri="{FF2B5EF4-FFF2-40B4-BE49-F238E27FC236}">
                <a16:creationId xmlns:a16="http://schemas.microsoft.com/office/drawing/2014/main" id="{E76AF8B7-DB0F-0DE2-4B57-D4D1CC6752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25" b="91750" l="7000" r="92500">
                        <a14:foregroundMark x1="7000" y1="64000" x2="7000" y2="64000"/>
                        <a14:foregroundMark x1="69375" y1="77875" x2="81875" y2="84750"/>
                        <a14:foregroundMark x1="81875" y1="84750" x2="91250" y2="67375"/>
                        <a14:foregroundMark x1="91250" y1="67375" x2="92500" y2="59000"/>
                        <a14:foregroundMark x1="92500" y1="59000" x2="91125" y2="53625"/>
                        <a14:foregroundMark x1="48250" y1="16500" x2="61500" y2="28500"/>
                        <a14:foregroundMark x1="61500" y1="28500" x2="77500" y2="34500"/>
                        <a14:foregroundMark x1="77500" y1="34500" x2="84250" y2="25875"/>
                        <a14:foregroundMark x1="68875" y1="13750" x2="68875" y2="13750"/>
                        <a14:foregroundMark x1="67125" y1="6625" x2="67125" y2="6625"/>
                        <a14:foregroundMark x1="36500" y1="91750" x2="36500" y2="91750"/>
                        <a14:backgroundMark x1="77750" y1="34875" x2="77625" y2="34875"/>
                        <a14:backgroundMark x1="77750" y1="34750" x2="77375" y2="34625"/>
                      </a14:backgroundRemoval>
                    </a14:imgEffect>
                  </a14:imgLayer>
                </a14:imgProps>
              </a:ext>
              <a:ext uri="{28A0092B-C50C-407E-A947-70E740481C1C}">
                <a14:useLocalDpi xmlns:a14="http://schemas.microsoft.com/office/drawing/2010/main" val="0"/>
              </a:ext>
            </a:extLst>
          </a:blip>
          <a:stretch>
            <a:fillRect/>
          </a:stretch>
        </p:blipFill>
        <p:spPr>
          <a:xfrm>
            <a:off x="1141684" y="837381"/>
            <a:ext cx="545084" cy="545084"/>
          </a:xfrm>
          <a:prstGeom prst="rect">
            <a:avLst/>
          </a:prstGeom>
        </p:spPr>
      </p:pic>
      <p:sp>
        <p:nvSpPr>
          <p:cNvPr id="2" name="TextBox 1">
            <a:extLst>
              <a:ext uri="{FF2B5EF4-FFF2-40B4-BE49-F238E27FC236}">
                <a16:creationId xmlns:a16="http://schemas.microsoft.com/office/drawing/2014/main" id="{3F9B5B0F-254F-C50A-F8C5-AF62301B2DFE}"/>
              </a:ext>
            </a:extLst>
          </p:cNvPr>
          <p:cNvSpPr txBox="1"/>
          <p:nvPr/>
        </p:nvSpPr>
        <p:spPr>
          <a:xfrm>
            <a:off x="215153" y="2717468"/>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1200" dirty="0"/>
              <a:t>Topic 1 Top Words:</a:t>
            </a:r>
          </a:p>
          <a:p>
            <a:r>
              <a:rPr lang="en-IN" sz="1200" dirty="0"/>
              <a:t> 	 Highest Prob: knowledge, yoga, attain, sacrifice, brahman, supreme, worship </a:t>
            </a:r>
          </a:p>
          <a:p>
            <a:r>
              <a:rPr lang="en-IN" sz="1200" dirty="0"/>
              <a:t> 	 FREX: knowledge, yoga, brahman, worship, practice, faith, offer </a:t>
            </a:r>
          </a:p>
          <a:p>
            <a:r>
              <a:rPr lang="en-IN" sz="1200" dirty="0"/>
              <a:t> 	 Lift: darkness, element, faith, fix, happiness, ignorance, offer </a:t>
            </a:r>
          </a:p>
          <a:p>
            <a:r>
              <a:rPr lang="en-IN" sz="1200" dirty="0"/>
              <a:t> 	 Score: knowledge, sacrifice, brahman, yoga, attain, austerity, offer </a:t>
            </a:r>
          </a:p>
        </p:txBody>
      </p:sp>
      <p:sp>
        <p:nvSpPr>
          <p:cNvPr id="3" name="Title 1">
            <a:extLst>
              <a:ext uri="{FF2B5EF4-FFF2-40B4-BE49-F238E27FC236}">
                <a16:creationId xmlns:a16="http://schemas.microsoft.com/office/drawing/2014/main" id="{08D54F8D-053C-CD4E-A767-63EA50FC2841}"/>
              </a:ext>
            </a:extLst>
          </p:cNvPr>
          <p:cNvSpPr txBox="1">
            <a:spLocks/>
          </p:cNvSpPr>
          <p:nvPr/>
        </p:nvSpPr>
        <p:spPr>
          <a:xfrm>
            <a:off x="555663" y="1752214"/>
            <a:ext cx="9533910" cy="64955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lumMod val="85000"/>
                    <a:lumOff val="15000"/>
                  </a:schemeClr>
                </a:solidFill>
                <a:latin typeface="Poppins" pitchFamily="2" charset="77"/>
                <a:ea typeface="+mj-ea"/>
                <a:cs typeface="Poppins" pitchFamily="2" charset="77"/>
              </a:defRPr>
            </a:lvl1pPr>
          </a:lstStyle>
          <a:p>
            <a:pPr algn="l" defTabSz="832104">
              <a:spcAft>
                <a:spcPts val="600"/>
              </a:spcAft>
            </a:pPr>
            <a:r>
              <a:rPr lang="en-US" sz="4800" kern="1200" dirty="0">
                <a:solidFill>
                  <a:schemeClr val="tx1">
                    <a:lumMod val="85000"/>
                    <a:lumOff val="15000"/>
                  </a:schemeClr>
                </a:solidFill>
                <a:latin typeface="Baskerville Old Face" panose="02020602080505020303" pitchFamily="18" charset="0"/>
              </a:rPr>
              <a:t>Results of Topic Modeling</a:t>
            </a:r>
            <a:endParaRPr lang="en-US" sz="4800" dirty="0">
              <a:latin typeface="Baskerville Old Face" panose="02020602080505020303" pitchFamily="18" charset="0"/>
            </a:endParaRPr>
          </a:p>
        </p:txBody>
      </p:sp>
      <p:sp>
        <p:nvSpPr>
          <p:cNvPr id="4" name="TextBox 3">
            <a:extLst>
              <a:ext uri="{FF2B5EF4-FFF2-40B4-BE49-F238E27FC236}">
                <a16:creationId xmlns:a16="http://schemas.microsoft.com/office/drawing/2014/main" id="{DF008F89-B4B2-CD85-91C9-C901305812C7}"/>
              </a:ext>
            </a:extLst>
          </p:cNvPr>
          <p:cNvSpPr txBox="1"/>
          <p:nvPr/>
        </p:nvSpPr>
        <p:spPr>
          <a:xfrm>
            <a:off x="215153" y="3936444"/>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Topic 2 Top Words:</a:t>
            </a:r>
          </a:p>
          <a:p>
            <a:r>
              <a:rPr lang="en-US" sz="1200" dirty="0"/>
              <a:t> 	 Highest Prob: action, mind, good, nature, man, bear, control </a:t>
            </a:r>
          </a:p>
          <a:p>
            <a:r>
              <a:rPr lang="en-US" sz="1200" dirty="0"/>
              <a:t> 	 FREX: action, nature, duty, fruit, renunciation, pure, sattvic </a:t>
            </a:r>
          </a:p>
          <a:p>
            <a:r>
              <a:rPr lang="en-US" sz="1200" dirty="0"/>
              <a:t> 	 Lift: abandonment, absence, accept, action, arch, attach, balance </a:t>
            </a:r>
          </a:p>
          <a:p>
            <a:r>
              <a:rPr lang="en-US" sz="1200" dirty="0"/>
              <a:t> 	 Score: action, nature, duty, mind, good, fruit, bear </a:t>
            </a:r>
            <a:endParaRPr lang="en-IN" sz="1200" dirty="0"/>
          </a:p>
        </p:txBody>
      </p:sp>
      <p:sp>
        <p:nvSpPr>
          <p:cNvPr id="5" name="TextBox 4">
            <a:extLst>
              <a:ext uri="{FF2B5EF4-FFF2-40B4-BE49-F238E27FC236}">
                <a16:creationId xmlns:a16="http://schemas.microsoft.com/office/drawing/2014/main" id="{A6D92A07-427D-AA5E-64D0-767A70ECFE52}"/>
              </a:ext>
            </a:extLst>
          </p:cNvPr>
          <p:cNvSpPr txBox="1"/>
          <p:nvPr/>
        </p:nvSpPr>
        <p:spPr>
          <a:xfrm>
            <a:off x="215152" y="5155421"/>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1200" dirty="0"/>
              <a:t>Topic 3 Top Words:</a:t>
            </a:r>
          </a:p>
          <a:p>
            <a:r>
              <a:rPr lang="en-IN" sz="1200" dirty="0"/>
              <a:t> 	 Highest Prob: arjuna, desire, krishna, son, end, pleasure, eternal </a:t>
            </a:r>
          </a:p>
          <a:p>
            <a:r>
              <a:rPr lang="en-IN" sz="1200" dirty="0"/>
              <a:t> 	 FREX: son, pleasure, arm, mighty, battle, slay, fight </a:t>
            </a:r>
          </a:p>
          <a:p>
            <a:r>
              <a:rPr lang="en-IN" sz="1200" dirty="0"/>
              <a:t> 	 Lift: arm, array, chariot, enemy, kill, mighty, passionate </a:t>
            </a:r>
          </a:p>
          <a:p>
            <a:r>
              <a:rPr lang="en-IN" sz="1200" dirty="0"/>
              <a:t> 	 Score: son, arjuna, stand, battle, desire, krishna, dhritarashtra </a:t>
            </a:r>
          </a:p>
        </p:txBody>
      </p:sp>
      <p:sp>
        <p:nvSpPr>
          <p:cNvPr id="8" name="TextBox 7">
            <a:extLst>
              <a:ext uri="{FF2B5EF4-FFF2-40B4-BE49-F238E27FC236}">
                <a16:creationId xmlns:a16="http://schemas.microsoft.com/office/drawing/2014/main" id="{CE4A7421-64DA-EF08-0E15-5FDFBDF3D658}"/>
              </a:ext>
            </a:extLst>
          </p:cNvPr>
          <p:cNvSpPr txBox="1"/>
          <p:nvPr/>
        </p:nvSpPr>
        <p:spPr>
          <a:xfrm>
            <a:off x="6187483" y="3270763"/>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1200" dirty="0"/>
              <a:t>Topic 4 Top Words:</a:t>
            </a:r>
          </a:p>
          <a:p>
            <a:r>
              <a:rPr lang="en-IN" sz="1200" dirty="0"/>
              <a:t> 	 Highest Prob: sense, body, free, attachment, declare, perform, object </a:t>
            </a:r>
          </a:p>
          <a:p>
            <a:r>
              <a:rPr lang="en-IN" sz="1200" dirty="0"/>
              <a:t> 	 FREX: sense, free, attachment, declare, call, sin, wisdom </a:t>
            </a:r>
          </a:p>
          <a:p>
            <a:r>
              <a:rPr lang="en-IN" sz="1200" dirty="0"/>
              <a:t> 	 Lift: attachment, declare, absolute, accord, age, attainment, aversion </a:t>
            </a:r>
          </a:p>
          <a:p>
            <a:r>
              <a:rPr lang="en-IN" sz="1200" dirty="0"/>
              <a:t> 	 Score: free, attachment, act, sense, perform, family, abandon</a:t>
            </a:r>
          </a:p>
        </p:txBody>
      </p:sp>
      <p:sp>
        <p:nvSpPr>
          <p:cNvPr id="10" name="TextBox 9">
            <a:extLst>
              <a:ext uri="{FF2B5EF4-FFF2-40B4-BE49-F238E27FC236}">
                <a16:creationId xmlns:a16="http://schemas.microsoft.com/office/drawing/2014/main" id="{225DDE91-6E57-883D-BC69-7538A95BA40A}"/>
              </a:ext>
            </a:extLst>
          </p:cNvPr>
          <p:cNvSpPr txBox="1"/>
          <p:nvPr/>
        </p:nvSpPr>
        <p:spPr>
          <a:xfrm>
            <a:off x="6187482" y="4477784"/>
            <a:ext cx="588084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Topic 5 Top Words:</a:t>
            </a:r>
          </a:p>
          <a:p>
            <a:r>
              <a:rPr lang="en-US" sz="1200" dirty="0"/>
              <a:t> 	 Highest Prob: world, lord, thou, god, great, form, bless </a:t>
            </a:r>
          </a:p>
          <a:p>
            <a:r>
              <a:rPr lang="en-US" sz="1200" dirty="0"/>
              <a:t> 	 FREX: form, divine, sage, obtain, fear, move, devotion </a:t>
            </a:r>
          </a:p>
          <a:p>
            <a:r>
              <a:rPr lang="en-US" sz="1200" dirty="0"/>
              <a:t> 	 Lift: art, existence, fear, find, mouth, move, obtain </a:t>
            </a:r>
          </a:p>
          <a:p>
            <a:r>
              <a:rPr lang="en-US" sz="1200" dirty="0"/>
              <a:t> 	 Score: form, unmoving, great, mouth, lord, universe, eye </a:t>
            </a:r>
            <a:endParaRPr lang="en-IN" sz="1200" dirty="0"/>
          </a:p>
        </p:txBody>
      </p:sp>
    </p:spTree>
    <p:extLst>
      <p:ext uri="{BB962C8B-B14F-4D97-AF65-F5344CB8AC3E}">
        <p14:creationId xmlns:p14="http://schemas.microsoft.com/office/powerpoint/2010/main" val="299121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3FF4138-B7DA-C726-4AE7-C4EF2FC5204E}"/>
              </a:ext>
            </a:extLst>
          </p:cNvPr>
          <p:cNvCxnSpPr>
            <a:cxnSpLocks/>
          </p:cNvCxnSpPr>
          <p:nvPr/>
        </p:nvCxnSpPr>
        <p:spPr>
          <a:xfrm>
            <a:off x="1860747" y="1194747"/>
            <a:ext cx="9167414" cy="0"/>
          </a:xfrm>
          <a:prstGeom prst="line">
            <a:avLst/>
          </a:prstGeom>
        </p:spPr>
        <p:style>
          <a:lnRef idx="3">
            <a:schemeClr val="dk1"/>
          </a:lnRef>
          <a:fillRef idx="0">
            <a:schemeClr val="dk1"/>
          </a:fillRef>
          <a:effectRef idx="2">
            <a:schemeClr val="dk1"/>
          </a:effectRef>
          <a:fontRef idx="minor">
            <a:schemeClr val="tx1"/>
          </a:fontRef>
        </p:style>
      </p:cxnSp>
      <p:pic>
        <p:nvPicPr>
          <p:cNvPr id="9" name="Picture 8" descr="A black symbol with a square and a square in the middle&#10;&#10;Description automatically generated">
            <a:extLst>
              <a:ext uri="{FF2B5EF4-FFF2-40B4-BE49-F238E27FC236}">
                <a16:creationId xmlns:a16="http://schemas.microsoft.com/office/drawing/2014/main" id="{E76AF8B7-DB0F-0DE2-4B57-D4D1CC6752A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25" b="91750" l="7000" r="92500">
                        <a14:foregroundMark x1="7000" y1="64000" x2="7000" y2="64000"/>
                        <a14:foregroundMark x1="69375" y1="77875" x2="81875" y2="84750"/>
                        <a14:foregroundMark x1="81875" y1="84750" x2="91250" y2="67375"/>
                        <a14:foregroundMark x1="91250" y1="67375" x2="92500" y2="59000"/>
                        <a14:foregroundMark x1="92500" y1="59000" x2="91125" y2="53625"/>
                        <a14:foregroundMark x1="48250" y1="16500" x2="61500" y2="28500"/>
                        <a14:foregroundMark x1="61500" y1="28500" x2="77500" y2="34500"/>
                        <a14:foregroundMark x1="77500" y1="34500" x2="84250" y2="25875"/>
                        <a14:foregroundMark x1="68875" y1="13750" x2="68875" y2="13750"/>
                        <a14:foregroundMark x1="67125" y1="6625" x2="67125" y2="6625"/>
                        <a14:foregroundMark x1="36500" y1="91750" x2="36500" y2="91750"/>
                        <a14:backgroundMark x1="77750" y1="34875" x2="77625" y2="34875"/>
                        <a14:backgroundMark x1="77750" y1="34750" x2="77375" y2="34625"/>
                      </a14:backgroundRemoval>
                    </a14:imgEffect>
                  </a14:imgLayer>
                </a14:imgProps>
              </a:ext>
              <a:ext uri="{28A0092B-C50C-407E-A947-70E740481C1C}">
                <a14:useLocalDpi xmlns:a14="http://schemas.microsoft.com/office/drawing/2010/main" val="0"/>
              </a:ext>
            </a:extLst>
          </a:blip>
          <a:stretch>
            <a:fillRect/>
          </a:stretch>
        </p:blipFill>
        <p:spPr>
          <a:xfrm>
            <a:off x="1141684" y="837381"/>
            <a:ext cx="545084" cy="545084"/>
          </a:xfrm>
          <a:prstGeom prst="rect">
            <a:avLst/>
          </a:prstGeom>
        </p:spPr>
      </p:pic>
      <p:pic>
        <p:nvPicPr>
          <p:cNvPr id="6" name="Picture 5" descr="The Bhagavad Gita in Audio (English)">
            <a:extLst>
              <a:ext uri="{FF2B5EF4-FFF2-40B4-BE49-F238E27FC236}">
                <a16:creationId xmlns:a16="http://schemas.microsoft.com/office/drawing/2014/main" id="{8528A522-EEB5-23C4-028E-36C8D666B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453" y="2313313"/>
            <a:ext cx="5104080" cy="34046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96F7D376-CA4B-7B4C-265B-90955B3F8F8F}"/>
              </a:ext>
            </a:extLst>
          </p:cNvPr>
          <p:cNvSpPr txBox="1">
            <a:spLocks/>
          </p:cNvSpPr>
          <p:nvPr/>
        </p:nvSpPr>
        <p:spPr>
          <a:xfrm>
            <a:off x="362912" y="1938319"/>
            <a:ext cx="2262209" cy="649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lumMod val="85000"/>
                    <a:lumOff val="15000"/>
                  </a:schemeClr>
                </a:solidFill>
                <a:latin typeface="Poppins" pitchFamily="2" charset="77"/>
                <a:ea typeface="+mj-ea"/>
                <a:cs typeface="Poppins" pitchFamily="2" charset="77"/>
              </a:defRPr>
            </a:lvl1pPr>
          </a:lstStyle>
          <a:p>
            <a:pPr defTabSz="832104">
              <a:spcAft>
                <a:spcPts val="600"/>
              </a:spcAft>
            </a:pPr>
            <a:r>
              <a:rPr lang="en-US" sz="3600" kern="1200" dirty="0">
                <a:solidFill>
                  <a:schemeClr val="tx1">
                    <a:lumMod val="85000"/>
                    <a:lumOff val="15000"/>
                  </a:schemeClr>
                </a:solidFill>
                <a:latin typeface="Baskerville Old Face" panose="02020602080505020303" pitchFamily="18" charset="0"/>
              </a:rPr>
              <a:t>Topics:</a:t>
            </a:r>
            <a:endParaRPr lang="en-US" sz="3600" dirty="0">
              <a:latin typeface="Baskerville Old Face" panose="02020602080505020303" pitchFamily="18" charset="0"/>
            </a:endParaRPr>
          </a:p>
        </p:txBody>
      </p:sp>
      <p:sp>
        <p:nvSpPr>
          <p:cNvPr id="15" name="TextBox 14">
            <a:extLst>
              <a:ext uri="{FF2B5EF4-FFF2-40B4-BE49-F238E27FC236}">
                <a16:creationId xmlns:a16="http://schemas.microsoft.com/office/drawing/2014/main" id="{2AAD63ED-B4A2-789A-7FD2-2FF0501A4B73}"/>
              </a:ext>
            </a:extLst>
          </p:cNvPr>
          <p:cNvSpPr txBox="1"/>
          <p:nvPr/>
        </p:nvSpPr>
        <p:spPr>
          <a:xfrm>
            <a:off x="1414226" y="3006476"/>
            <a:ext cx="5967707" cy="428451"/>
          </a:xfrm>
          <a:prstGeom prst="rect">
            <a:avLst/>
          </a:prstGeom>
          <a:noFill/>
        </p:spPr>
        <p:txBody>
          <a:bodyPr wrap="square">
            <a:spAutoFit/>
          </a:bodyPr>
          <a:lstStyle/>
          <a:p>
            <a:pPr defTabSz="832104">
              <a:spcAft>
                <a:spcPts val="600"/>
              </a:spcAft>
            </a:pPr>
            <a:r>
              <a:rPr lang="en-US" sz="2184" kern="1200" dirty="0">
                <a:solidFill>
                  <a:schemeClr val="tx1"/>
                </a:solidFill>
                <a:latin typeface="Baskerville Old Face" panose="02020602080505020303" pitchFamily="18" charset="0"/>
                <a:ea typeface="+mn-ea"/>
                <a:cs typeface="+mn-cs"/>
              </a:rPr>
              <a:t>1. Spiritual Practice and Knowledge</a:t>
            </a:r>
            <a:endParaRPr lang="en-US" sz="2400" dirty="0">
              <a:latin typeface="Baskerville Old Face" panose="02020602080505020303" pitchFamily="18" charset="0"/>
            </a:endParaRPr>
          </a:p>
        </p:txBody>
      </p:sp>
      <p:sp>
        <p:nvSpPr>
          <p:cNvPr id="17" name="TextBox 16">
            <a:extLst>
              <a:ext uri="{FF2B5EF4-FFF2-40B4-BE49-F238E27FC236}">
                <a16:creationId xmlns:a16="http://schemas.microsoft.com/office/drawing/2014/main" id="{724C6196-18CF-3A5F-A780-D36134732DB4}"/>
              </a:ext>
            </a:extLst>
          </p:cNvPr>
          <p:cNvSpPr txBox="1"/>
          <p:nvPr/>
        </p:nvSpPr>
        <p:spPr>
          <a:xfrm>
            <a:off x="1414226" y="3657868"/>
            <a:ext cx="5967707" cy="428451"/>
          </a:xfrm>
          <a:prstGeom prst="rect">
            <a:avLst/>
          </a:prstGeom>
          <a:noFill/>
        </p:spPr>
        <p:txBody>
          <a:bodyPr wrap="square">
            <a:spAutoFit/>
          </a:bodyPr>
          <a:lstStyle/>
          <a:p>
            <a:pPr defTabSz="832104">
              <a:spcAft>
                <a:spcPts val="600"/>
              </a:spcAft>
            </a:pPr>
            <a:r>
              <a:rPr lang="en-US" sz="2184" kern="1200">
                <a:solidFill>
                  <a:schemeClr val="tx1"/>
                </a:solidFill>
                <a:latin typeface="Baskerville Old Face" panose="02020602080505020303" pitchFamily="18" charset="0"/>
                <a:ea typeface="+mn-ea"/>
                <a:cs typeface="+mn-cs"/>
              </a:rPr>
              <a:t>2. Ethics and Duty</a:t>
            </a:r>
            <a:endParaRPr lang="en-US" sz="2400">
              <a:latin typeface="Baskerville Old Face" panose="02020602080505020303" pitchFamily="18" charset="0"/>
            </a:endParaRPr>
          </a:p>
        </p:txBody>
      </p:sp>
      <p:sp>
        <p:nvSpPr>
          <p:cNvPr id="19" name="TextBox 18">
            <a:extLst>
              <a:ext uri="{FF2B5EF4-FFF2-40B4-BE49-F238E27FC236}">
                <a16:creationId xmlns:a16="http://schemas.microsoft.com/office/drawing/2014/main" id="{B7661E13-FBC9-24A3-6ABB-7C92C5F4EBA9}"/>
              </a:ext>
            </a:extLst>
          </p:cNvPr>
          <p:cNvSpPr txBox="1"/>
          <p:nvPr/>
        </p:nvSpPr>
        <p:spPr>
          <a:xfrm>
            <a:off x="1414226" y="4309260"/>
            <a:ext cx="5967707" cy="428451"/>
          </a:xfrm>
          <a:prstGeom prst="rect">
            <a:avLst/>
          </a:prstGeom>
          <a:noFill/>
        </p:spPr>
        <p:txBody>
          <a:bodyPr wrap="square">
            <a:spAutoFit/>
          </a:bodyPr>
          <a:lstStyle/>
          <a:p>
            <a:pPr defTabSz="832104">
              <a:spcAft>
                <a:spcPts val="600"/>
              </a:spcAft>
            </a:pPr>
            <a:r>
              <a:rPr lang="en-US" sz="2184" kern="1200">
                <a:solidFill>
                  <a:schemeClr val="tx1"/>
                </a:solidFill>
                <a:latin typeface="Baskerville Old Face" panose="02020602080505020303" pitchFamily="18" charset="0"/>
                <a:ea typeface="+mn-ea"/>
                <a:cs typeface="+mn-cs"/>
              </a:rPr>
              <a:t>3. The Warrior's Dilemma</a:t>
            </a:r>
            <a:endParaRPr lang="en-US" sz="2400">
              <a:latin typeface="Baskerville Old Face" panose="02020602080505020303" pitchFamily="18" charset="0"/>
            </a:endParaRPr>
          </a:p>
        </p:txBody>
      </p:sp>
      <p:sp>
        <p:nvSpPr>
          <p:cNvPr id="21" name="TextBox 20">
            <a:extLst>
              <a:ext uri="{FF2B5EF4-FFF2-40B4-BE49-F238E27FC236}">
                <a16:creationId xmlns:a16="http://schemas.microsoft.com/office/drawing/2014/main" id="{687B5655-2B74-5087-CD5F-0140E4F1E205}"/>
              </a:ext>
            </a:extLst>
          </p:cNvPr>
          <p:cNvSpPr txBox="1"/>
          <p:nvPr/>
        </p:nvSpPr>
        <p:spPr>
          <a:xfrm>
            <a:off x="1414226" y="4925244"/>
            <a:ext cx="5967707" cy="428451"/>
          </a:xfrm>
          <a:prstGeom prst="rect">
            <a:avLst/>
          </a:prstGeom>
          <a:noFill/>
        </p:spPr>
        <p:txBody>
          <a:bodyPr wrap="square">
            <a:spAutoFit/>
          </a:bodyPr>
          <a:lstStyle/>
          <a:p>
            <a:pPr defTabSz="832104">
              <a:spcAft>
                <a:spcPts val="600"/>
              </a:spcAft>
            </a:pPr>
            <a:r>
              <a:rPr lang="en-US" sz="2184" kern="1200">
                <a:solidFill>
                  <a:schemeClr val="tx1"/>
                </a:solidFill>
                <a:latin typeface="Baskerville Old Face" panose="02020602080505020303" pitchFamily="18" charset="0"/>
                <a:ea typeface="+mn-ea"/>
                <a:cs typeface="+mn-cs"/>
              </a:rPr>
              <a:t>4. Liberation and Detachment</a:t>
            </a:r>
            <a:endParaRPr lang="en-US" sz="2400">
              <a:latin typeface="Baskerville Old Face" panose="02020602080505020303" pitchFamily="18" charset="0"/>
            </a:endParaRPr>
          </a:p>
        </p:txBody>
      </p:sp>
      <p:sp>
        <p:nvSpPr>
          <p:cNvPr id="23" name="TextBox 22">
            <a:extLst>
              <a:ext uri="{FF2B5EF4-FFF2-40B4-BE49-F238E27FC236}">
                <a16:creationId xmlns:a16="http://schemas.microsoft.com/office/drawing/2014/main" id="{06D33D76-D9B2-3077-006D-7CA075D98DD2}"/>
              </a:ext>
            </a:extLst>
          </p:cNvPr>
          <p:cNvSpPr txBox="1"/>
          <p:nvPr/>
        </p:nvSpPr>
        <p:spPr>
          <a:xfrm>
            <a:off x="1414226" y="5600305"/>
            <a:ext cx="5637425" cy="428451"/>
          </a:xfrm>
          <a:prstGeom prst="rect">
            <a:avLst/>
          </a:prstGeom>
          <a:noFill/>
        </p:spPr>
        <p:txBody>
          <a:bodyPr wrap="square">
            <a:spAutoFit/>
          </a:bodyPr>
          <a:lstStyle/>
          <a:p>
            <a:pPr defTabSz="832104">
              <a:spcAft>
                <a:spcPts val="600"/>
              </a:spcAft>
            </a:pPr>
            <a:r>
              <a:rPr lang="en-US" sz="2184" kern="1200">
                <a:solidFill>
                  <a:schemeClr val="tx1"/>
                </a:solidFill>
                <a:latin typeface="Baskerville Old Face" panose="02020602080505020303" pitchFamily="18" charset="0"/>
                <a:ea typeface="+mn-ea"/>
                <a:cs typeface="+mn-cs"/>
              </a:rPr>
              <a:t>5. Divine Manifestation and Devotion</a:t>
            </a:r>
            <a:endParaRPr lang="en-IN" sz="2400">
              <a:latin typeface="Baskerville Old Face" panose="02020602080505020303" pitchFamily="18" charset="0"/>
            </a:endParaRPr>
          </a:p>
        </p:txBody>
      </p:sp>
    </p:spTree>
    <p:extLst>
      <p:ext uri="{BB962C8B-B14F-4D97-AF65-F5344CB8AC3E}">
        <p14:creationId xmlns:p14="http://schemas.microsoft.com/office/powerpoint/2010/main" val="77202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50" fill="hold"/>
                                        <p:tgtEl>
                                          <p:spTgt spid="15"/>
                                        </p:tgtEl>
                                        <p:attrNameLst>
                                          <p:attrName>ppt_x</p:attrName>
                                        </p:attrNameLst>
                                      </p:cBhvr>
                                      <p:tavLst>
                                        <p:tav tm="0">
                                          <p:val>
                                            <p:strVal val="#ppt_x"/>
                                          </p:val>
                                        </p:tav>
                                        <p:tav tm="100000">
                                          <p:val>
                                            <p:strVal val="#ppt_x"/>
                                          </p:val>
                                        </p:tav>
                                      </p:tavLst>
                                    </p:anim>
                                    <p:anim calcmode="lin" valueType="num">
                                      <p:cBhvr additive="base">
                                        <p:cTn id="8"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250" fill="hold"/>
                                        <p:tgtEl>
                                          <p:spTgt spid="17"/>
                                        </p:tgtEl>
                                        <p:attrNameLst>
                                          <p:attrName>ppt_x</p:attrName>
                                        </p:attrNameLst>
                                      </p:cBhvr>
                                      <p:tavLst>
                                        <p:tav tm="0">
                                          <p:val>
                                            <p:strVal val="#ppt_x"/>
                                          </p:val>
                                        </p:tav>
                                        <p:tav tm="100000">
                                          <p:val>
                                            <p:strVal val="#ppt_x"/>
                                          </p:val>
                                        </p:tav>
                                      </p:tavLst>
                                    </p:anim>
                                    <p:anim calcmode="lin" valueType="num">
                                      <p:cBhvr additive="base">
                                        <p:cTn id="14"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250" fill="hold"/>
                                        <p:tgtEl>
                                          <p:spTgt spid="19"/>
                                        </p:tgtEl>
                                        <p:attrNameLst>
                                          <p:attrName>ppt_x</p:attrName>
                                        </p:attrNameLst>
                                      </p:cBhvr>
                                      <p:tavLst>
                                        <p:tav tm="0">
                                          <p:val>
                                            <p:strVal val="#ppt_x"/>
                                          </p:val>
                                        </p:tav>
                                        <p:tav tm="100000">
                                          <p:val>
                                            <p:strVal val="#ppt_x"/>
                                          </p:val>
                                        </p:tav>
                                      </p:tavLst>
                                    </p:anim>
                                    <p:anim calcmode="lin" valueType="num">
                                      <p:cBhvr additive="base">
                                        <p:cTn id="20"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250" fill="hold"/>
                                        <p:tgtEl>
                                          <p:spTgt spid="21"/>
                                        </p:tgtEl>
                                        <p:attrNameLst>
                                          <p:attrName>ppt_x</p:attrName>
                                        </p:attrNameLst>
                                      </p:cBhvr>
                                      <p:tavLst>
                                        <p:tav tm="0">
                                          <p:val>
                                            <p:strVal val="#ppt_x"/>
                                          </p:val>
                                        </p:tav>
                                        <p:tav tm="100000">
                                          <p:val>
                                            <p:strVal val="#ppt_x"/>
                                          </p:val>
                                        </p:tav>
                                      </p:tavLst>
                                    </p:anim>
                                    <p:anim calcmode="lin" valueType="num">
                                      <p:cBhvr additive="base">
                                        <p:cTn id="26"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50" fill="hold"/>
                                        <p:tgtEl>
                                          <p:spTgt spid="23"/>
                                        </p:tgtEl>
                                        <p:attrNameLst>
                                          <p:attrName>ppt_x</p:attrName>
                                        </p:attrNameLst>
                                      </p:cBhvr>
                                      <p:tavLst>
                                        <p:tav tm="0">
                                          <p:val>
                                            <p:strVal val="#ppt_x"/>
                                          </p:val>
                                        </p:tav>
                                        <p:tav tm="100000">
                                          <p:val>
                                            <p:strVal val="#ppt_x"/>
                                          </p:val>
                                        </p:tav>
                                      </p:tavLst>
                                    </p:anim>
                                    <p:anim calcmode="lin" valueType="num">
                                      <p:cBhvr additive="base">
                                        <p:cTn id="32" dur="2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54D5A796-F459-1B09-2804-0236E8DFD470}"/>
              </a:ext>
            </a:extLst>
          </p:cNvPr>
          <p:cNvSpPr/>
          <p:nvPr/>
        </p:nvSpPr>
        <p:spPr>
          <a:xfrm>
            <a:off x="6178062" y="-1"/>
            <a:ext cx="1280098" cy="6858001"/>
          </a:xfrm>
          <a:prstGeom prst="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Untitled video - Made with Clipchamp (9)">
            <a:hlinkClick r:id="" action="ppaction://media"/>
            <a:extLst>
              <a:ext uri="{FF2B5EF4-FFF2-40B4-BE49-F238E27FC236}">
                <a16:creationId xmlns:a16="http://schemas.microsoft.com/office/drawing/2014/main" id="{5EA88DCA-4E1B-B2E8-20D2-959561788669}"/>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8"/>
          <a:srcRect l="34169" t="19185" r="34100" b="18910"/>
          <a:stretch/>
        </p:blipFill>
        <p:spPr>
          <a:xfrm>
            <a:off x="-49085" y="0"/>
            <a:ext cx="6249301" cy="6857998"/>
          </a:xfrm>
          <a:prstGeom prst="rect">
            <a:avLst/>
          </a:prstGeom>
        </p:spPr>
      </p:pic>
      <p:pic>
        <p:nvPicPr>
          <p:cNvPr id="5" name="Untitled video - Made with Clipchamp (10)">
            <a:hlinkClick r:id="" action="ppaction://media"/>
            <a:extLst>
              <a:ext uri="{FF2B5EF4-FFF2-40B4-BE49-F238E27FC236}">
                <a16:creationId xmlns:a16="http://schemas.microsoft.com/office/drawing/2014/main" id="{CA062D0E-CF43-E8FF-F79E-1C0333A0EEB4}"/>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9"/>
          <a:srcRect l="31016" t="1304" r="31222" b="1717"/>
          <a:stretch/>
        </p:blipFill>
        <p:spPr>
          <a:xfrm>
            <a:off x="7425135" y="0"/>
            <a:ext cx="4815950" cy="6857998"/>
          </a:xfrm>
          <a:prstGeom prst="rect">
            <a:avLst/>
          </a:prstGeom>
        </p:spPr>
      </p:pic>
    </p:spTree>
    <p:custDataLst>
      <p:tags r:id="rId1"/>
    </p:custDataLst>
    <p:extLst>
      <p:ext uri="{BB962C8B-B14F-4D97-AF65-F5344CB8AC3E}">
        <p14:creationId xmlns:p14="http://schemas.microsoft.com/office/powerpoint/2010/main" val="23836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47" fill="hold"/>
                                        <p:tgtEl>
                                          <p:spTgt spid="4"/>
                                        </p:tgtEl>
                                      </p:cBhvr>
                                    </p:cmd>
                                  </p:childTnLst>
                                </p:cTn>
                              </p:par>
                              <p:par>
                                <p:cTn id="7" presetID="1" presetClass="mediacall" presetSubtype="0" fill="hold" nodeType="withEffect">
                                  <p:stCondLst>
                                    <p:cond delay="0"/>
                                  </p:stCondLst>
                                  <p:childTnLst>
                                    <p:cmd type="call" cmd="playFrom(0.0)">
                                      <p:cBhvr>
                                        <p:cTn id="8" dur="17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05B0-351E-0CB7-A89C-EF5E135ED906}"/>
              </a:ext>
            </a:extLst>
          </p:cNvPr>
          <p:cNvSpPr>
            <a:spLocks noGrp="1"/>
          </p:cNvSpPr>
          <p:nvPr>
            <p:ph type="title"/>
          </p:nvPr>
        </p:nvSpPr>
        <p:spPr>
          <a:xfrm>
            <a:off x="130939" y="311285"/>
            <a:ext cx="5337042" cy="855485"/>
          </a:xfrm>
        </p:spPr>
        <p:txBody>
          <a:bodyPr/>
          <a:lstStyle/>
          <a:p>
            <a:r>
              <a:rPr lang="en-IN" dirty="0"/>
              <a:t>Object Detection</a:t>
            </a:r>
          </a:p>
        </p:txBody>
      </p:sp>
      <p:graphicFrame>
        <p:nvGraphicFramePr>
          <p:cNvPr id="9" name="Table 8">
            <a:extLst>
              <a:ext uri="{FF2B5EF4-FFF2-40B4-BE49-F238E27FC236}">
                <a16:creationId xmlns:a16="http://schemas.microsoft.com/office/drawing/2014/main" id="{D4FADD71-EADC-E829-4885-DDDBD47EE9B5}"/>
              </a:ext>
            </a:extLst>
          </p:cNvPr>
          <p:cNvGraphicFramePr>
            <a:graphicFrameLocks noGrp="1"/>
          </p:cNvGraphicFramePr>
          <p:nvPr>
            <p:extLst>
              <p:ext uri="{D42A27DB-BD31-4B8C-83A1-F6EECF244321}">
                <p14:modId xmlns:p14="http://schemas.microsoft.com/office/powerpoint/2010/main" val="553602434"/>
              </p:ext>
            </p:extLst>
          </p:nvPr>
        </p:nvGraphicFramePr>
        <p:xfrm>
          <a:off x="6643992" y="2062265"/>
          <a:ext cx="4550638" cy="3830088"/>
        </p:xfrm>
        <a:graphic>
          <a:graphicData uri="http://schemas.openxmlformats.org/drawingml/2006/table">
            <a:tbl>
              <a:tblPr>
                <a:tableStyleId>{9D7B26C5-4107-4FEC-AEDC-1716B250A1EF}</a:tableStyleId>
              </a:tblPr>
              <a:tblGrid>
                <a:gridCol w="2275319">
                  <a:extLst>
                    <a:ext uri="{9D8B030D-6E8A-4147-A177-3AD203B41FA5}">
                      <a16:colId xmlns:a16="http://schemas.microsoft.com/office/drawing/2014/main" val="2858465070"/>
                    </a:ext>
                  </a:extLst>
                </a:gridCol>
                <a:gridCol w="2275319">
                  <a:extLst>
                    <a:ext uri="{9D8B030D-6E8A-4147-A177-3AD203B41FA5}">
                      <a16:colId xmlns:a16="http://schemas.microsoft.com/office/drawing/2014/main" val="528276075"/>
                    </a:ext>
                  </a:extLst>
                </a:gridCol>
              </a:tblGrid>
              <a:tr h="372768">
                <a:tc>
                  <a:txBody>
                    <a:bodyPr/>
                    <a:lstStyle/>
                    <a:p>
                      <a:pPr algn="l" fontAlgn="b"/>
                      <a:r>
                        <a:rPr lang="en-IN" sz="2000" b="1" u="none" strike="noStrike" dirty="0">
                          <a:solidFill>
                            <a:schemeClr val="bg1"/>
                          </a:solidFill>
                          <a:effectLst/>
                        </a:rPr>
                        <a:t>Objects</a:t>
                      </a:r>
                      <a:endParaRPr lang="en-IN" sz="2000" b="1" i="0" u="none" strike="noStrike" dirty="0">
                        <a:solidFill>
                          <a:schemeClr val="bg1"/>
                        </a:solidFill>
                        <a:effectLst/>
                        <a:latin typeface="Book Antiqua" panose="02040602050305030304" pitchFamily="18" charset="0"/>
                      </a:endParaRP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b"/>
                      <a:r>
                        <a:rPr lang="en-IN" sz="2000" b="1" u="none" strike="noStrike" dirty="0">
                          <a:solidFill>
                            <a:schemeClr val="bg1"/>
                          </a:solidFill>
                          <a:effectLst/>
                        </a:rPr>
                        <a:t>Confidence</a:t>
                      </a:r>
                      <a:endParaRPr lang="en-IN" sz="2000" b="1" i="0" u="none" strike="noStrike" dirty="0">
                        <a:solidFill>
                          <a:schemeClr val="bg1"/>
                        </a:solidFill>
                        <a:effectLst/>
                        <a:latin typeface="Book Antiqua" panose="02040602050305030304" pitchFamily="18" charset="0"/>
                        <a:ea typeface="ADLaM Display" panose="020F0502020204030204" pitchFamily="2" charset="0"/>
                        <a:cs typeface="ADLaM Display" panose="020F0502020204030204" pitchFamily="2" charset="0"/>
                      </a:endParaRP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11933680"/>
                  </a:ext>
                </a:extLst>
              </a:tr>
              <a:tr h="345732">
                <a:tc>
                  <a:txBody>
                    <a:bodyPr/>
                    <a:lstStyle/>
                    <a:p>
                      <a:pPr algn="l" fontAlgn="b"/>
                      <a:r>
                        <a:rPr lang="en-IN" sz="2000" b="0" u="none" strike="noStrike" dirty="0">
                          <a:solidFill>
                            <a:srgbClr val="000000"/>
                          </a:solidFill>
                          <a:effectLst/>
                        </a:rPr>
                        <a:t>Brain coral</a:t>
                      </a:r>
                      <a:endParaRPr lang="en-IN" sz="2000" b="0" i="0" u="none" strike="noStrike" dirty="0">
                        <a:solidFill>
                          <a:srgbClr val="000000"/>
                        </a:solidFill>
                        <a:effectLst/>
                        <a:latin typeface="Georgia" panose="02040502050405020303" pitchFamily="18"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en-IN" sz="2000" b="0" u="none" strike="noStrike" dirty="0">
                          <a:solidFill>
                            <a:srgbClr val="000000"/>
                          </a:solidFill>
                          <a:effectLst/>
                        </a:rPr>
                        <a:t>0.826137</a:t>
                      </a:r>
                      <a:endParaRPr lang="en-IN" sz="2000" b="0" i="0" u="none" strike="noStrike" dirty="0">
                        <a:solidFill>
                          <a:srgbClr val="000000"/>
                        </a:solidFill>
                        <a:effectLst/>
                        <a:latin typeface="Georgia" panose="02040502050405020303" pitchFamily="18" charset="0"/>
                      </a:endParaRP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15108593"/>
                  </a:ext>
                </a:extLst>
              </a:tr>
              <a:tr h="345732">
                <a:tc>
                  <a:txBody>
                    <a:bodyPr/>
                    <a:lstStyle/>
                    <a:p>
                      <a:pPr algn="l" fontAlgn="b"/>
                      <a:r>
                        <a:rPr lang="en-IN" sz="2000" b="0" u="none" strike="noStrike" dirty="0">
                          <a:solidFill>
                            <a:srgbClr val="000000"/>
                          </a:solidFill>
                          <a:effectLst/>
                        </a:rPr>
                        <a:t>Coral reef</a:t>
                      </a:r>
                      <a:endParaRPr lang="en-IN" sz="2000" b="0" i="0" u="none" strike="noStrike" dirty="0">
                        <a:solidFill>
                          <a:srgbClr val="000000"/>
                        </a:solidFill>
                        <a:effectLst/>
                        <a:latin typeface="Georgia" panose="02040502050405020303" pitchFamily="18" charset="0"/>
                      </a:endParaRPr>
                    </a:p>
                  </a:txBody>
                  <a:tcPr marL="7620" marR="7620" marT="7620" marB="0" anchor="b"/>
                </a:tc>
                <a:tc>
                  <a:txBody>
                    <a:bodyPr/>
                    <a:lstStyle/>
                    <a:p>
                      <a:pPr algn="r" fontAlgn="b"/>
                      <a:r>
                        <a:rPr lang="en-IN" sz="2000" b="0" u="none" strike="noStrike">
                          <a:solidFill>
                            <a:srgbClr val="000000"/>
                          </a:solidFill>
                          <a:effectLst/>
                        </a:rPr>
                        <a:t>0.043541</a:t>
                      </a:r>
                      <a:endParaRPr lang="en-IN" sz="2000" b="0" i="0" u="none" strike="noStrike">
                        <a:solidFill>
                          <a:srgbClr val="000000"/>
                        </a:solidFill>
                        <a:effectLst/>
                        <a:latin typeface="Georgia" panose="02040502050405020303" pitchFamily="18" charset="0"/>
                      </a:endParaRPr>
                    </a:p>
                  </a:txBody>
                  <a:tcPr marL="7620" marR="7620" marT="7620" marB="0" anchor="b"/>
                </a:tc>
                <a:extLst>
                  <a:ext uri="{0D108BD9-81ED-4DB2-BD59-A6C34878D82A}">
                    <a16:rowId xmlns:a16="http://schemas.microsoft.com/office/drawing/2014/main" val="341659972"/>
                  </a:ext>
                </a:extLst>
              </a:tr>
              <a:tr h="345732">
                <a:tc>
                  <a:txBody>
                    <a:bodyPr/>
                    <a:lstStyle/>
                    <a:p>
                      <a:pPr algn="l" fontAlgn="b"/>
                      <a:r>
                        <a:rPr lang="en-IN" sz="2000" b="0" u="none" strike="noStrike" dirty="0">
                          <a:solidFill>
                            <a:srgbClr val="000000"/>
                          </a:solidFill>
                          <a:effectLst/>
                        </a:rPr>
                        <a:t>Sea slug</a:t>
                      </a:r>
                      <a:endParaRPr lang="en-IN" sz="2000" b="0" i="0" u="none" strike="noStrike" dirty="0">
                        <a:solidFill>
                          <a:srgbClr val="000000"/>
                        </a:solidFill>
                        <a:effectLst/>
                        <a:latin typeface="Georgia" panose="02040502050405020303" pitchFamily="18" charset="0"/>
                      </a:endParaRPr>
                    </a:p>
                  </a:txBody>
                  <a:tcPr marL="7620" marR="7620" marT="7620" marB="0" anchor="b"/>
                </a:tc>
                <a:tc>
                  <a:txBody>
                    <a:bodyPr/>
                    <a:lstStyle/>
                    <a:p>
                      <a:pPr algn="r" fontAlgn="b"/>
                      <a:r>
                        <a:rPr lang="en-IN" sz="2000" b="0" u="none" strike="noStrike">
                          <a:solidFill>
                            <a:srgbClr val="000000"/>
                          </a:solidFill>
                          <a:effectLst/>
                        </a:rPr>
                        <a:t>0.031217</a:t>
                      </a:r>
                      <a:endParaRPr lang="en-IN" sz="2000" b="0" i="0" u="none" strike="noStrike">
                        <a:solidFill>
                          <a:srgbClr val="000000"/>
                        </a:solidFill>
                        <a:effectLst/>
                        <a:latin typeface="Georgia" panose="02040502050405020303" pitchFamily="18" charset="0"/>
                      </a:endParaRPr>
                    </a:p>
                  </a:txBody>
                  <a:tcPr marL="7620" marR="7620" marT="7620" marB="0" anchor="b"/>
                </a:tc>
                <a:extLst>
                  <a:ext uri="{0D108BD9-81ED-4DB2-BD59-A6C34878D82A}">
                    <a16:rowId xmlns:a16="http://schemas.microsoft.com/office/drawing/2014/main" val="841561195"/>
                  </a:ext>
                </a:extLst>
              </a:tr>
              <a:tr h="345732">
                <a:tc>
                  <a:txBody>
                    <a:bodyPr/>
                    <a:lstStyle/>
                    <a:p>
                      <a:pPr algn="l" fontAlgn="b"/>
                      <a:r>
                        <a:rPr lang="en-IN" sz="2000" b="0" u="none" strike="noStrike">
                          <a:solidFill>
                            <a:srgbClr val="000000"/>
                          </a:solidFill>
                          <a:effectLst/>
                        </a:rPr>
                        <a:t>jellyfish</a:t>
                      </a:r>
                      <a:endParaRPr lang="en-IN" sz="2000" b="0" i="0" u="none" strike="noStrike">
                        <a:solidFill>
                          <a:srgbClr val="000000"/>
                        </a:solidFill>
                        <a:effectLst/>
                        <a:latin typeface="Georgia" panose="02040502050405020303" pitchFamily="18" charset="0"/>
                      </a:endParaRPr>
                    </a:p>
                  </a:txBody>
                  <a:tcPr marL="7620" marR="7620" marT="7620" marB="0" anchor="b"/>
                </a:tc>
                <a:tc>
                  <a:txBody>
                    <a:bodyPr/>
                    <a:lstStyle/>
                    <a:p>
                      <a:pPr algn="r" fontAlgn="b"/>
                      <a:r>
                        <a:rPr lang="en-IN" sz="2000" b="0" u="none" strike="noStrike">
                          <a:solidFill>
                            <a:srgbClr val="000000"/>
                          </a:solidFill>
                          <a:effectLst/>
                        </a:rPr>
                        <a:t>0.025196</a:t>
                      </a:r>
                      <a:endParaRPr lang="en-IN" sz="2000" b="0" i="0" u="none" strike="noStrike">
                        <a:solidFill>
                          <a:srgbClr val="000000"/>
                        </a:solidFill>
                        <a:effectLst/>
                        <a:latin typeface="Georgia" panose="02040502050405020303" pitchFamily="18" charset="0"/>
                      </a:endParaRPr>
                    </a:p>
                  </a:txBody>
                  <a:tcPr marL="7620" marR="7620" marT="7620" marB="0" anchor="b"/>
                </a:tc>
                <a:extLst>
                  <a:ext uri="{0D108BD9-81ED-4DB2-BD59-A6C34878D82A}">
                    <a16:rowId xmlns:a16="http://schemas.microsoft.com/office/drawing/2014/main" val="1075536502"/>
                  </a:ext>
                </a:extLst>
              </a:tr>
              <a:tr h="345732">
                <a:tc>
                  <a:txBody>
                    <a:bodyPr/>
                    <a:lstStyle/>
                    <a:p>
                      <a:pPr algn="l" fontAlgn="b"/>
                      <a:r>
                        <a:rPr lang="en-IN" sz="2000" b="0" u="none" strike="noStrike">
                          <a:solidFill>
                            <a:srgbClr val="000000"/>
                          </a:solidFill>
                          <a:effectLst/>
                        </a:rPr>
                        <a:t>honeycomb</a:t>
                      </a:r>
                      <a:endParaRPr lang="en-IN" sz="2000" b="0" i="0" u="none" strike="noStrike">
                        <a:solidFill>
                          <a:srgbClr val="000000"/>
                        </a:solidFill>
                        <a:effectLst/>
                        <a:latin typeface="Georgia" panose="02040502050405020303" pitchFamily="18" charset="0"/>
                      </a:endParaRPr>
                    </a:p>
                  </a:txBody>
                  <a:tcPr marL="7620" marR="7620" marT="7620" marB="0" anchor="b"/>
                </a:tc>
                <a:tc>
                  <a:txBody>
                    <a:bodyPr/>
                    <a:lstStyle/>
                    <a:p>
                      <a:pPr algn="r" fontAlgn="b"/>
                      <a:r>
                        <a:rPr lang="en-IN" sz="2000" b="0" u="none" strike="noStrike">
                          <a:solidFill>
                            <a:srgbClr val="000000"/>
                          </a:solidFill>
                          <a:effectLst/>
                        </a:rPr>
                        <a:t>0.020588</a:t>
                      </a:r>
                      <a:endParaRPr lang="en-IN" sz="2000" b="0" i="0" u="none" strike="noStrike">
                        <a:solidFill>
                          <a:srgbClr val="000000"/>
                        </a:solidFill>
                        <a:effectLst/>
                        <a:latin typeface="Georgia" panose="02040502050405020303" pitchFamily="18" charset="0"/>
                      </a:endParaRPr>
                    </a:p>
                  </a:txBody>
                  <a:tcPr marL="7620" marR="7620" marT="7620" marB="0" anchor="b"/>
                </a:tc>
                <a:extLst>
                  <a:ext uri="{0D108BD9-81ED-4DB2-BD59-A6C34878D82A}">
                    <a16:rowId xmlns:a16="http://schemas.microsoft.com/office/drawing/2014/main" val="2706841057"/>
                  </a:ext>
                </a:extLst>
              </a:tr>
              <a:tr h="345732">
                <a:tc>
                  <a:txBody>
                    <a:bodyPr/>
                    <a:lstStyle/>
                    <a:p>
                      <a:pPr algn="l" fontAlgn="b"/>
                      <a:r>
                        <a:rPr lang="en-IN" sz="2000" b="0" u="none" strike="noStrike" dirty="0">
                          <a:solidFill>
                            <a:srgbClr val="000000"/>
                          </a:solidFill>
                          <a:effectLst/>
                        </a:rPr>
                        <a:t>Hen of the woods</a:t>
                      </a:r>
                      <a:endParaRPr lang="en-IN" sz="2000" b="0" i="0" u="none" strike="noStrike" dirty="0">
                        <a:solidFill>
                          <a:srgbClr val="000000"/>
                        </a:solidFill>
                        <a:effectLst/>
                        <a:latin typeface="Georgia" panose="02040502050405020303" pitchFamily="18" charset="0"/>
                      </a:endParaRPr>
                    </a:p>
                  </a:txBody>
                  <a:tcPr marL="7620" marR="7620" marT="7620" marB="0" anchor="b"/>
                </a:tc>
                <a:tc>
                  <a:txBody>
                    <a:bodyPr/>
                    <a:lstStyle/>
                    <a:p>
                      <a:pPr algn="r" fontAlgn="b"/>
                      <a:r>
                        <a:rPr lang="en-IN" sz="2000" b="0" u="none" strike="noStrike">
                          <a:solidFill>
                            <a:srgbClr val="000000"/>
                          </a:solidFill>
                          <a:effectLst/>
                        </a:rPr>
                        <a:t>0.013664</a:t>
                      </a:r>
                      <a:endParaRPr lang="en-IN" sz="2000" b="0" i="0" u="none" strike="noStrike">
                        <a:solidFill>
                          <a:srgbClr val="000000"/>
                        </a:solidFill>
                        <a:effectLst/>
                        <a:latin typeface="Georgia" panose="02040502050405020303" pitchFamily="18" charset="0"/>
                      </a:endParaRPr>
                    </a:p>
                  </a:txBody>
                  <a:tcPr marL="7620" marR="7620" marT="7620" marB="0" anchor="b"/>
                </a:tc>
                <a:extLst>
                  <a:ext uri="{0D108BD9-81ED-4DB2-BD59-A6C34878D82A}">
                    <a16:rowId xmlns:a16="http://schemas.microsoft.com/office/drawing/2014/main" val="4076278586"/>
                  </a:ext>
                </a:extLst>
              </a:tr>
              <a:tr h="345732">
                <a:tc>
                  <a:txBody>
                    <a:bodyPr/>
                    <a:lstStyle/>
                    <a:p>
                      <a:pPr algn="l" fontAlgn="b"/>
                      <a:r>
                        <a:rPr lang="en-IN" sz="2000" b="0" u="none" strike="noStrike" dirty="0">
                          <a:solidFill>
                            <a:srgbClr val="000000"/>
                          </a:solidFill>
                          <a:effectLst/>
                        </a:rPr>
                        <a:t>Sea urchin</a:t>
                      </a:r>
                      <a:endParaRPr lang="en-IN" sz="2000" b="0" i="0" u="none" strike="noStrike" dirty="0">
                        <a:solidFill>
                          <a:srgbClr val="000000"/>
                        </a:solidFill>
                        <a:effectLst/>
                        <a:latin typeface="Georgia" panose="02040502050405020303" pitchFamily="18" charset="0"/>
                      </a:endParaRPr>
                    </a:p>
                  </a:txBody>
                  <a:tcPr marL="7620" marR="7620" marT="7620" marB="0" anchor="b"/>
                </a:tc>
                <a:tc>
                  <a:txBody>
                    <a:bodyPr/>
                    <a:lstStyle/>
                    <a:p>
                      <a:pPr algn="r" fontAlgn="b"/>
                      <a:r>
                        <a:rPr lang="en-IN" sz="2000" b="0" u="none" strike="noStrike">
                          <a:solidFill>
                            <a:srgbClr val="000000"/>
                          </a:solidFill>
                          <a:effectLst/>
                        </a:rPr>
                        <a:t>0.012808</a:t>
                      </a:r>
                      <a:endParaRPr lang="en-IN" sz="2000" b="0" i="0" u="none" strike="noStrike">
                        <a:solidFill>
                          <a:srgbClr val="000000"/>
                        </a:solidFill>
                        <a:effectLst/>
                        <a:latin typeface="Georgia" panose="02040502050405020303" pitchFamily="18" charset="0"/>
                      </a:endParaRPr>
                    </a:p>
                  </a:txBody>
                  <a:tcPr marL="7620" marR="7620" marT="7620" marB="0" anchor="b"/>
                </a:tc>
                <a:extLst>
                  <a:ext uri="{0D108BD9-81ED-4DB2-BD59-A6C34878D82A}">
                    <a16:rowId xmlns:a16="http://schemas.microsoft.com/office/drawing/2014/main" val="4118449888"/>
                  </a:ext>
                </a:extLst>
              </a:tr>
              <a:tr h="345732">
                <a:tc>
                  <a:txBody>
                    <a:bodyPr/>
                    <a:lstStyle/>
                    <a:p>
                      <a:pPr algn="l" fontAlgn="b"/>
                      <a:r>
                        <a:rPr lang="en-IN" sz="2000" b="0" u="none" strike="noStrike">
                          <a:solidFill>
                            <a:srgbClr val="000000"/>
                          </a:solidFill>
                          <a:effectLst/>
                        </a:rPr>
                        <a:t>loggerhead</a:t>
                      </a:r>
                      <a:endParaRPr lang="en-IN" sz="2000" b="0" i="0" u="none" strike="noStrike">
                        <a:solidFill>
                          <a:srgbClr val="000000"/>
                        </a:solidFill>
                        <a:effectLst/>
                        <a:latin typeface="Georgia" panose="02040502050405020303" pitchFamily="18" charset="0"/>
                      </a:endParaRPr>
                    </a:p>
                  </a:txBody>
                  <a:tcPr marL="7620" marR="7620" marT="7620" marB="0" anchor="b"/>
                </a:tc>
                <a:tc>
                  <a:txBody>
                    <a:bodyPr/>
                    <a:lstStyle/>
                    <a:p>
                      <a:pPr algn="r" fontAlgn="b"/>
                      <a:r>
                        <a:rPr lang="en-IN" sz="2000" b="0" u="none" strike="noStrike">
                          <a:solidFill>
                            <a:srgbClr val="000000"/>
                          </a:solidFill>
                          <a:effectLst/>
                        </a:rPr>
                        <a:t>0.005753</a:t>
                      </a:r>
                      <a:endParaRPr lang="en-IN" sz="2000" b="0" i="0" u="none" strike="noStrike">
                        <a:solidFill>
                          <a:srgbClr val="000000"/>
                        </a:solidFill>
                        <a:effectLst/>
                        <a:latin typeface="Georgia" panose="02040502050405020303" pitchFamily="18" charset="0"/>
                      </a:endParaRPr>
                    </a:p>
                  </a:txBody>
                  <a:tcPr marL="7620" marR="7620" marT="7620" marB="0" anchor="b"/>
                </a:tc>
                <a:extLst>
                  <a:ext uri="{0D108BD9-81ED-4DB2-BD59-A6C34878D82A}">
                    <a16:rowId xmlns:a16="http://schemas.microsoft.com/office/drawing/2014/main" val="2476649878"/>
                  </a:ext>
                </a:extLst>
              </a:tr>
              <a:tr h="345732">
                <a:tc>
                  <a:txBody>
                    <a:bodyPr/>
                    <a:lstStyle/>
                    <a:p>
                      <a:pPr algn="l" fontAlgn="b"/>
                      <a:r>
                        <a:rPr lang="en-IN" sz="2000" b="0" u="none" strike="noStrike">
                          <a:solidFill>
                            <a:srgbClr val="000000"/>
                          </a:solidFill>
                          <a:effectLst/>
                        </a:rPr>
                        <a:t>starfish</a:t>
                      </a:r>
                      <a:endParaRPr lang="en-IN" sz="2000" b="0" i="0" u="none" strike="noStrike">
                        <a:solidFill>
                          <a:srgbClr val="000000"/>
                        </a:solidFill>
                        <a:effectLst/>
                        <a:latin typeface="Georgia" panose="02040502050405020303" pitchFamily="18" charset="0"/>
                      </a:endParaRPr>
                    </a:p>
                  </a:txBody>
                  <a:tcPr marL="7620" marR="7620" marT="7620" marB="0" anchor="b"/>
                </a:tc>
                <a:tc>
                  <a:txBody>
                    <a:bodyPr/>
                    <a:lstStyle/>
                    <a:p>
                      <a:pPr algn="r" fontAlgn="b"/>
                      <a:r>
                        <a:rPr lang="en-IN" sz="2000" b="0" u="none" strike="noStrike">
                          <a:solidFill>
                            <a:srgbClr val="000000"/>
                          </a:solidFill>
                          <a:effectLst/>
                        </a:rPr>
                        <a:t>0.003169</a:t>
                      </a:r>
                      <a:endParaRPr lang="en-IN" sz="2000" b="0" i="0" u="none" strike="noStrike">
                        <a:solidFill>
                          <a:srgbClr val="000000"/>
                        </a:solidFill>
                        <a:effectLst/>
                        <a:latin typeface="Georgia" panose="02040502050405020303" pitchFamily="18" charset="0"/>
                      </a:endParaRPr>
                    </a:p>
                  </a:txBody>
                  <a:tcPr marL="7620" marR="7620" marT="7620" marB="0" anchor="b"/>
                </a:tc>
                <a:extLst>
                  <a:ext uri="{0D108BD9-81ED-4DB2-BD59-A6C34878D82A}">
                    <a16:rowId xmlns:a16="http://schemas.microsoft.com/office/drawing/2014/main" val="2128711756"/>
                  </a:ext>
                </a:extLst>
              </a:tr>
              <a:tr h="345732">
                <a:tc>
                  <a:txBody>
                    <a:bodyPr/>
                    <a:lstStyle/>
                    <a:p>
                      <a:pPr algn="l" fontAlgn="b"/>
                      <a:r>
                        <a:rPr lang="en-IN" sz="2000" b="0" u="none" strike="noStrike">
                          <a:solidFill>
                            <a:srgbClr val="000000"/>
                          </a:solidFill>
                          <a:effectLst/>
                        </a:rPr>
                        <a:t>velvet</a:t>
                      </a:r>
                      <a:endParaRPr lang="en-IN" sz="2000" b="0" i="0" u="none" strike="noStrike">
                        <a:solidFill>
                          <a:srgbClr val="000000"/>
                        </a:solidFill>
                        <a:effectLst/>
                        <a:latin typeface="Georgia" panose="02040502050405020303" pitchFamily="18" charset="0"/>
                      </a:endParaRPr>
                    </a:p>
                  </a:txBody>
                  <a:tcPr marL="7620" marR="7620" marT="7620" marB="0" anchor="b"/>
                </a:tc>
                <a:tc>
                  <a:txBody>
                    <a:bodyPr/>
                    <a:lstStyle/>
                    <a:p>
                      <a:pPr algn="r" fontAlgn="b"/>
                      <a:r>
                        <a:rPr lang="en-IN" sz="2000" b="0" u="none" strike="noStrike" dirty="0">
                          <a:solidFill>
                            <a:srgbClr val="000000"/>
                          </a:solidFill>
                          <a:effectLst/>
                        </a:rPr>
                        <a:t>0.002517</a:t>
                      </a:r>
                      <a:endParaRPr lang="en-IN" sz="2000" b="0" i="0" u="none" strike="noStrike" dirty="0">
                        <a:solidFill>
                          <a:srgbClr val="000000"/>
                        </a:solidFill>
                        <a:effectLst/>
                        <a:latin typeface="Georgia" panose="02040502050405020303" pitchFamily="18" charset="0"/>
                      </a:endParaRPr>
                    </a:p>
                  </a:txBody>
                  <a:tcPr marL="7620" marR="7620" marT="7620" marB="0" anchor="b"/>
                </a:tc>
                <a:extLst>
                  <a:ext uri="{0D108BD9-81ED-4DB2-BD59-A6C34878D82A}">
                    <a16:rowId xmlns:a16="http://schemas.microsoft.com/office/drawing/2014/main" val="1769582837"/>
                  </a:ext>
                </a:extLst>
              </a:tr>
            </a:tbl>
          </a:graphicData>
        </a:graphic>
      </p:graphicFrame>
      <p:pic>
        <p:nvPicPr>
          <p:cNvPr id="23" name="Picture 22" descr="A painting of a person surrounded by many people&#10;&#10;Description automatically generated">
            <a:extLst>
              <a:ext uri="{FF2B5EF4-FFF2-40B4-BE49-F238E27FC236}">
                <a16:creationId xmlns:a16="http://schemas.microsoft.com/office/drawing/2014/main" id="{B32EC16F-A80E-74CE-AE98-0B3DBF604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998" y="1661650"/>
            <a:ext cx="3238529" cy="4753897"/>
          </a:xfrm>
          <a:prstGeom prst="rect">
            <a:avLst/>
          </a:prstGeom>
        </p:spPr>
      </p:pic>
    </p:spTree>
    <p:extLst>
      <p:ext uri="{BB962C8B-B14F-4D97-AF65-F5344CB8AC3E}">
        <p14:creationId xmlns:p14="http://schemas.microsoft.com/office/powerpoint/2010/main" val="428431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ainting of a god&#10;&#10;Description automatically generated">
            <a:extLst>
              <a:ext uri="{FF2B5EF4-FFF2-40B4-BE49-F238E27FC236}">
                <a16:creationId xmlns:a16="http://schemas.microsoft.com/office/drawing/2014/main" id="{29A1FEA8-721A-5A28-5E56-ED7B29D135BA}"/>
              </a:ext>
            </a:extLst>
          </p:cNvPr>
          <p:cNvPicPr>
            <a:picLocks noChangeAspect="1"/>
          </p:cNvPicPr>
          <p:nvPr/>
        </p:nvPicPr>
        <p:blipFill rotWithShape="1">
          <a:blip r:embed="rId3">
            <a:extLst>
              <a:ext uri="{28A0092B-C50C-407E-A947-70E740481C1C}">
                <a14:useLocalDpi xmlns:a14="http://schemas.microsoft.com/office/drawing/2010/main" val="0"/>
              </a:ext>
            </a:extLst>
          </a:blip>
          <a:srcRect t="16089" b="26815"/>
          <a:stretch/>
        </p:blipFill>
        <p:spPr>
          <a:xfrm>
            <a:off x="20" y="1282"/>
            <a:ext cx="12191980" cy="6856718"/>
          </a:xfrm>
          <a:prstGeom prst="rect">
            <a:avLst/>
          </a:prstGeom>
        </p:spPr>
      </p:pic>
    </p:spTree>
    <p:extLst>
      <p:ext uri="{BB962C8B-B14F-4D97-AF65-F5344CB8AC3E}">
        <p14:creationId xmlns:p14="http://schemas.microsoft.com/office/powerpoint/2010/main" val="42944156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9"/>
</p:tagLst>
</file>

<file path=ppt/tags/tag2.xml><?xml version="1.0" encoding="utf-8"?>
<p:tagLst xmlns:a="http://schemas.openxmlformats.org/drawingml/2006/main" xmlns:r="http://schemas.openxmlformats.org/officeDocument/2006/relationships" xmlns:p="http://schemas.openxmlformats.org/presentationml/2006/main">
  <p:tag name="TIMING" val="|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0022004-9F78-4D4D-A3C0-DF5329B6DF84}">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571</TotalTime>
  <Words>1398</Words>
  <Application>Microsoft Office PowerPoint</Application>
  <PresentationFormat>Widescreen</PresentationFormat>
  <Paragraphs>121</Paragraphs>
  <Slides>18</Slides>
  <Notes>6</Notes>
  <HiddenSlides>0</HiddenSlides>
  <MMClips>3</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Aptos</vt:lpstr>
      <vt:lpstr>Aptos Display</vt:lpstr>
      <vt:lpstr>Arial</vt:lpstr>
      <vt:lpstr>Baskerville Old Face</vt:lpstr>
      <vt:lpstr>Book Antiqua</vt:lpstr>
      <vt:lpstr>Calibri</vt:lpstr>
      <vt:lpstr>Copperplate Gothic Bold</vt:lpstr>
      <vt:lpstr>Garamond</vt:lpstr>
      <vt:lpstr>Georgia</vt:lpstr>
      <vt:lpstr>Grotesque</vt:lpstr>
      <vt:lpstr>Poppins</vt:lpstr>
      <vt:lpstr>Söhne</vt:lpstr>
      <vt:lpstr>Office Theme</vt:lpstr>
      <vt:lpstr>1_Office Theme</vt:lpstr>
      <vt:lpstr>PowerPoint Presentation</vt:lpstr>
      <vt:lpstr>PowerPoint Presentation</vt:lpstr>
      <vt:lpstr>BhagavadGita</vt:lpstr>
      <vt:lpstr>What is BhagavadGita?</vt:lpstr>
      <vt:lpstr>PowerPoint Presentation</vt:lpstr>
      <vt:lpstr>PowerPoint Presentation</vt:lpstr>
      <vt:lpstr>PowerPoint Presentation</vt:lpstr>
      <vt:lpstr>Object Detection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 Vidya Battula</dc:creator>
  <cp:lastModifiedBy>Sri Vidya Battula</cp:lastModifiedBy>
  <cp:revision>20</cp:revision>
  <dcterms:created xsi:type="dcterms:W3CDTF">2024-02-29T00:46:35Z</dcterms:created>
  <dcterms:modified xsi:type="dcterms:W3CDTF">2024-03-01T16:58:50Z</dcterms:modified>
</cp:coreProperties>
</file>